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840" r:id="rId2"/>
    <p:sldMasterId id="2147483876" r:id="rId3"/>
    <p:sldMasterId id="2147483888" r:id="rId4"/>
    <p:sldMasterId id="2147483900" r:id="rId5"/>
    <p:sldMasterId id="2147483912" r:id="rId6"/>
    <p:sldMasterId id="2147483924" r:id="rId7"/>
    <p:sldMasterId id="2147483936" r:id="rId8"/>
    <p:sldMasterId id="2147483948" r:id="rId9"/>
    <p:sldMasterId id="2147483960" r:id="rId10"/>
    <p:sldMasterId id="2147483972" r:id="rId11"/>
  </p:sldMasterIdLst>
  <p:notesMasterIdLst>
    <p:notesMasterId r:id="rId30"/>
  </p:notesMasterIdLst>
  <p:handoutMasterIdLst>
    <p:handoutMasterId r:id="rId31"/>
  </p:handoutMasterIdLst>
  <p:sldIdLst>
    <p:sldId id="256" r:id="rId12"/>
    <p:sldId id="320" r:id="rId13"/>
    <p:sldId id="322" r:id="rId14"/>
    <p:sldId id="321" r:id="rId15"/>
    <p:sldId id="323" r:id="rId16"/>
    <p:sldId id="330" r:id="rId17"/>
    <p:sldId id="316" r:id="rId18"/>
    <p:sldId id="317" r:id="rId19"/>
    <p:sldId id="318" r:id="rId20"/>
    <p:sldId id="319" r:id="rId21"/>
    <p:sldId id="313" r:id="rId22"/>
    <p:sldId id="257" r:id="rId23"/>
    <p:sldId id="324" r:id="rId24"/>
    <p:sldId id="325" r:id="rId25"/>
    <p:sldId id="326" r:id="rId26"/>
    <p:sldId id="327" r:id="rId27"/>
    <p:sldId id="329" r:id="rId28"/>
    <p:sldId id="304" r:id="rId29"/>
  </p:sldIdLst>
  <p:sldSz cx="9906000" cy="6858000" type="A4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3399"/>
    <a:srgbClr val="223260"/>
    <a:srgbClr val="5BA3DF"/>
    <a:srgbClr val="17375E"/>
    <a:srgbClr val="4F81BD"/>
    <a:srgbClr val="007FAC"/>
    <a:srgbClr val="00668A"/>
    <a:srgbClr val="099A90"/>
    <a:srgbClr val="5059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254" y="-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8A1053-997E-40EC-BADA-8FF8D5D27A44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78F879-807A-45C3-9219-2D4D3E0D0EF6}">
      <dgm:prSet phldrT="[Текст]"/>
      <dgm:spPr/>
      <dgm:t>
        <a:bodyPr/>
        <a:lstStyle/>
        <a:p>
          <a:r>
            <a:rPr lang="ru-RU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Участники</a:t>
          </a:r>
          <a:endParaRPr lang="ru-RU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813FDCC5-EA88-4217-B1C5-113798264074}" type="parTrans" cxnId="{2B56A923-1FB8-412E-B6EE-4A0022762C43}">
      <dgm:prSet/>
      <dgm:spPr/>
      <dgm:t>
        <a:bodyPr/>
        <a:lstStyle/>
        <a:p>
          <a:endParaRPr lang="ru-RU"/>
        </a:p>
      </dgm:t>
    </dgm:pt>
    <dgm:pt modelId="{02347471-35F8-4A48-96EF-137D7060EE12}" type="sibTrans" cxnId="{2B56A923-1FB8-412E-B6EE-4A0022762C43}">
      <dgm:prSet/>
      <dgm:spPr/>
      <dgm:t>
        <a:bodyPr/>
        <a:lstStyle/>
        <a:p>
          <a:endParaRPr lang="ru-RU"/>
        </a:p>
      </dgm:t>
    </dgm:pt>
    <dgm:pt modelId="{7D58843D-1D74-4562-A483-EDA8F4AAF255}">
      <dgm:prSet phldrT="[Текст]" custT="1"/>
      <dgm:spPr/>
      <dgm:t>
        <a:bodyPr/>
        <a:lstStyle/>
        <a:p>
          <a:r>
            <a:rPr lang="ru-RU" sz="1600" dirty="0" smtClean="0">
              <a:latin typeface="Verdana" pitchFamily="34" charset="0"/>
              <a:ea typeface="Verdana" pitchFamily="34" charset="0"/>
              <a:cs typeface="Verdana" pitchFamily="34" charset="0"/>
            </a:rPr>
            <a:t>Выполнение олимпиадных заданий (теоретический, практический туры)</a:t>
          </a:r>
          <a:endParaRPr lang="ru-RU" sz="16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1DE3E46E-7187-473D-A61B-0416FBD9F93C}" type="parTrans" cxnId="{F147E400-67D6-4BA8-93C0-7AA1581E5FA5}">
      <dgm:prSet/>
      <dgm:spPr/>
      <dgm:t>
        <a:bodyPr/>
        <a:lstStyle/>
        <a:p>
          <a:endParaRPr lang="ru-RU"/>
        </a:p>
      </dgm:t>
    </dgm:pt>
    <dgm:pt modelId="{F57678F5-C3DF-47BC-80F3-2A53DF38F90D}" type="sibTrans" cxnId="{F147E400-67D6-4BA8-93C0-7AA1581E5FA5}">
      <dgm:prSet/>
      <dgm:spPr/>
      <dgm:t>
        <a:bodyPr/>
        <a:lstStyle/>
        <a:p>
          <a:endParaRPr lang="ru-RU"/>
        </a:p>
      </dgm:t>
    </dgm:pt>
    <dgm:pt modelId="{634B5C8F-F97F-443E-9E85-D6636BBA2487}">
      <dgm:prSet phldrT="[Текст]"/>
      <dgm:spPr/>
      <dgm:t>
        <a:bodyPr/>
        <a:lstStyle/>
        <a:p>
          <a:r>
            <a:rPr lang="ru-RU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Жюри</a:t>
          </a:r>
          <a:endParaRPr lang="ru-RU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21A3679E-8598-459C-8D91-B2C5A9B6DB51}" type="parTrans" cxnId="{E18D2A26-75B5-4980-8338-164C1D378A19}">
      <dgm:prSet/>
      <dgm:spPr/>
      <dgm:t>
        <a:bodyPr/>
        <a:lstStyle/>
        <a:p>
          <a:endParaRPr lang="ru-RU"/>
        </a:p>
      </dgm:t>
    </dgm:pt>
    <dgm:pt modelId="{294A71F9-BBF0-4809-BF0D-3685B02E0357}" type="sibTrans" cxnId="{E18D2A26-75B5-4980-8338-164C1D378A19}">
      <dgm:prSet/>
      <dgm:spPr/>
      <dgm:t>
        <a:bodyPr/>
        <a:lstStyle/>
        <a:p>
          <a:endParaRPr lang="ru-RU"/>
        </a:p>
      </dgm:t>
    </dgm:pt>
    <dgm:pt modelId="{E997BB9C-0854-4624-B9B0-15B48272B227}">
      <dgm:prSet phldrT="[Текст]" custT="1"/>
      <dgm:spPr/>
      <dgm:t>
        <a:bodyPr/>
        <a:lstStyle/>
        <a:p>
          <a:pPr algn="ctr"/>
          <a:r>
            <a:rPr lang="ru-RU" sz="1800" dirty="0" smtClean="0">
              <a:latin typeface="Verdana" pitchFamily="34" charset="0"/>
              <a:ea typeface="Verdana" pitchFamily="34" charset="0"/>
              <a:cs typeface="Verdana" pitchFamily="34" charset="0"/>
            </a:rPr>
            <a:t>Анализ выполненных работ</a:t>
          </a:r>
        </a:p>
        <a:p>
          <a:pPr algn="l"/>
          <a:endParaRPr lang="ru-RU" sz="16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926EBCEC-1842-4576-BF75-7FBCA38B9191}" type="parTrans" cxnId="{D41F9DB6-4F58-427C-9A73-5CBC8A059429}">
      <dgm:prSet/>
      <dgm:spPr/>
      <dgm:t>
        <a:bodyPr/>
        <a:lstStyle/>
        <a:p>
          <a:endParaRPr lang="ru-RU"/>
        </a:p>
      </dgm:t>
    </dgm:pt>
    <dgm:pt modelId="{046CFF00-021D-4EA5-8184-872DF0811518}" type="sibTrans" cxnId="{D41F9DB6-4F58-427C-9A73-5CBC8A059429}">
      <dgm:prSet/>
      <dgm:spPr/>
      <dgm:t>
        <a:bodyPr/>
        <a:lstStyle/>
        <a:p>
          <a:endParaRPr lang="ru-RU"/>
        </a:p>
      </dgm:t>
    </dgm:pt>
    <dgm:pt modelId="{0F402E07-89C4-460C-A25A-4A40F69D98BC}">
      <dgm:prSet phldrT="[Текст]"/>
      <dgm:spPr/>
      <dgm:t>
        <a:bodyPr/>
        <a:lstStyle/>
        <a:p>
          <a:r>
            <a:rPr lang="ru-RU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Жюри и участники</a:t>
          </a:r>
          <a:endParaRPr lang="ru-RU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C5898EFA-B889-404E-8C14-324E4C832CB7}" type="parTrans" cxnId="{4D7DEE52-E88E-49D7-BF01-0F55B62B2276}">
      <dgm:prSet/>
      <dgm:spPr/>
      <dgm:t>
        <a:bodyPr/>
        <a:lstStyle/>
        <a:p>
          <a:endParaRPr lang="ru-RU"/>
        </a:p>
      </dgm:t>
    </dgm:pt>
    <dgm:pt modelId="{3854AC84-CE3E-40BC-948D-A1731AA0E090}" type="sibTrans" cxnId="{4D7DEE52-E88E-49D7-BF01-0F55B62B2276}">
      <dgm:prSet/>
      <dgm:spPr/>
      <dgm:t>
        <a:bodyPr/>
        <a:lstStyle/>
        <a:p>
          <a:endParaRPr lang="ru-RU"/>
        </a:p>
      </dgm:t>
    </dgm:pt>
    <dgm:pt modelId="{DCC6AE2B-C4C9-4341-BFE6-69C23054CFB7}">
      <dgm:prSet phldrT="[Текст]" custT="1"/>
      <dgm:spPr/>
      <dgm:t>
        <a:bodyPr/>
        <a:lstStyle/>
        <a:p>
          <a:r>
            <a:rPr lang="ru-RU" sz="1800" dirty="0" smtClean="0">
              <a:latin typeface="Verdana" pitchFamily="34" charset="0"/>
              <a:ea typeface="Verdana" pitchFamily="34" charset="0"/>
              <a:cs typeface="Verdana" pitchFamily="34" charset="0"/>
            </a:rPr>
            <a:t>1. Показ выполненных работ (каждому участнику </a:t>
          </a:r>
          <a:br>
            <a:rPr lang="ru-RU" sz="1800" dirty="0" smtClean="0">
              <a:latin typeface="Verdana" pitchFamily="34" charset="0"/>
              <a:ea typeface="Verdana" pitchFamily="34" charset="0"/>
              <a:cs typeface="Verdana" pitchFamily="34" charset="0"/>
            </a:rPr>
          </a:br>
          <a:r>
            <a:rPr lang="ru-RU" sz="1800" dirty="0" smtClean="0">
              <a:latin typeface="Verdana" pitchFamily="34" charset="0"/>
              <a:ea typeface="Verdana" pitchFamily="34" charset="0"/>
              <a:cs typeface="Verdana" pitchFamily="34" charset="0"/>
            </a:rPr>
            <a:t>в соответствии </a:t>
          </a:r>
          <a:br>
            <a:rPr lang="ru-RU" sz="1800" dirty="0" smtClean="0">
              <a:latin typeface="Verdana" pitchFamily="34" charset="0"/>
              <a:ea typeface="Verdana" pitchFamily="34" charset="0"/>
              <a:cs typeface="Verdana" pitchFamily="34" charset="0"/>
            </a:rPr>
          </a:br>
          <a:r>
            <a:rPr lang="ru-RU" sz="1800" dirty="0" smtClean="0">
              <a:latin typeface="Verdana" pitchFamily="34" charset="0"/>
              <a:ea typeface="Verdana" pitchFamily="34" charset="0"/>
              <a:cs typeface="Verdana" pitchFamily="34" charset="0"/>
            </a:rPr>
            <a:t>с критериями оценивания)</a:t>
          </a:r>
        </a:p>
        <a:p>
          <a:r>
            <a:rPr lang="ru-RU" sz="1800" dirty="0" smtClean="0">
              <a:latin typeface="Verdana" pitchFamily="34" charset="0"/>
              <a:ea typeface="Verdana" pitchFamily="34" charset="0"/>
              <a:cs typeface="Verdana" pitchFamily="34" charset="0"/>
            </a:rPr>
            <a:t>2. Апелляция после показа работ</a:t>
          </a:r>
          <a:endParaRPr lang="ru-RU" sz="18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1AA7100E-387E-4787-A095-65948B7503F0}" type="parTrans" cxnId="{3E510FBD-01E9-4AD6-84CC-F69D954E971D}">
      <dgm:prSet/>
      <dgm:spPr/>
      <dgm:t>
        <a:bodyPr/>
        <a:lstStyle/>
        <a:p>
          <a:endParaRPr lang="ru-RU"/>
        </a:p>
      </dgm:t>
    </dgm:pt>
    <dgm:pt modelId="{D35C3FAB-1520-46A8-B3EE-DF50D7650F50}" type="sibTrans" cxnId="{3E510FBD-01E9-4AD6-84CC-F69D954E971D}">
      <dgm:prSet/>
      <dgm:spPr/>
      <dgm:t>
        <a:bodyPr/>
        <a:lstStyle/>
        <a:p>
          <a:endParaRPr lang="ru-RU"/>
        </a:p>
      </dgm:t>
    </dgm:pt>
    <dgm:pt modelId="{B78B05EF-7CAE-4407-A62D-7AF2F685C883}">
      <dgm:prSet custT="1"/>
      <dgm:spPr/>
      <dgm:t>
        <a:bodyPr/>
        <a:lstStyle/>
        <a:p>
          <a:pPr algn="l"/>
          <a:endParaRPr lang="ru-RU" sz="160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A235CE9D-93E1-4A77-9A67-7E45AD481B47}" type="parTrans" cxnId="{0C022A3D-78D1-43F8-93B0-20E789729BA6}">
      <dgm:prSet/>
      <dgm:spPr/>
      <dgm:t>
        <a:bodyPr/>
        <a:lstStyle/>
        <a:p>
          <a:endParaRPr lang="ru-RU"/>
        </a:p>
      </dgm:t>
    </dgm:pt>
    <dgm:pt modelId="{62980130-D6AD-4B29-BCAD-DED739F39D9B}" type="sibTrans" cxnId="{0C022A3D-78D1-43F8-93B0-20E789729BA6}">
      <dgm:prSet/>
      <dgm:spPr/>
      <dgm:t>
        <a:bodyPr/>
        <a:lstStyle/>
        <a:p>
          <a:endParaRPr lang="ru-RU"/>
        </a:p>
      </dgm:t>
    </dgm:pt>
    <dgm:pt modelId="{B48ED814-B31B-447D-BA31-3E75BAA851E7}">
      <dgm:prSet custT="1"/>
      <dgm:spPr/>
      <dgm:t>
        <a:bodyPr/>
        <a:lstStyle/>
        <a:p>
          <a:pPr algn="l"/>
          <a:endParaRPr lang="ru-RU" sz="160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16C5A551-EFD9-4079-A0B1-3E0663FCEA6C}" type="parTrans" cxnId="{232AAE60-8904-46CF-9DED-2B63EECF5AE9}">
      <dgm:prSet/>
      <dgm:spPr/>
      <dgm:t>
        <a:bodyPr/>
        <a:lstStyle/>
        <a:p>
          <a:endParaRPr lang="ru-RU"/>
        </a:p>
      </dgm:t>
    </dgm:pt>
    <dgm:pt modelId="{355232A2-F553-4917-86A5-1D3DA8D0DD7E}" type="sibTrans" cxnId="{232AAE60-8904-46CF-9DED-2B63EECF5AE9}">
      <dgm:prSet/>
      <dgm:spPr/>
      <dgm:t>
        <a:bodyPr/>
        <a:lstStyle/>
        <a:p>
          <a:endParaRPr lang="ru-RU"/>
        </a:p>
      </dgm:t>
    </dgm:pt>
    <dgm:pt modelId="{F33F8EDB-8E63-48EF-89F5-F04468ABAD1B}">
      <dgm:prSet/>
      <dgm:spPr/>
      <dgm:t>
        <a:bodyPr/>
        <a:lstStyle/>
        <a:p>
          <a:endParaRPr lang="ru-RU"/>
        </a:p>
      </dgm:t>
    </dgm:pt>
    <dgm:pt modelId="{8E0068CC-5A4E-406F-99BC-970E5439EAC6}" type="parTrans" cxnId="{C3D7EF61-B505-43E1-A18D-1FED1B675416}">
      <dgm:prSet/>
      <dgm:spPr/>
      <dgm:t>
        <a:bodyPr/>
        <a:lstStyle/>
        <a:p>
          <a:endParaRPr lang="ru-RU"/>
        </a:p>
      </dgm:t>
    </dgm:pt>
    <dgm:pt modelId="{915449FB-FB30-4814-B5FD-A8DC076EA20C}" type="sibTrans" cxnId="{C3D7EF61-B505-43E1-A18D-1FED1B675416}">
      <dgm:prSet/>
      <dgm:spPr/>
      <dgm:t>
        <a:bodyPr/>
        <a:lstStyle/>
        <a:p>
          <a:endParaRPr lang="ru-RU"/>
        </a:p>
      </dgm:t>
    </dgm:pt>
    <dgm:pt modelId="{398B5D2E-F843-4DF2-B54D-76A2C4F7D891}" type="pres">
      <dgm:prSet presAssocID="{C98A1053-997E-40EC-BADA-8FF8D5D27A44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837F2702-863C-4B1B-B060-00CC453941B1}" type="pres">
      <dgm:prSet presAssocID="{CE78F879-807A-45C3-9219-2D4D3E0D0EF6}" presName="parentText1" presStyleLbl="node1" presStyleIdx="0" presStyleCnt="3" custLinFactNeighborX="3651" custLinFactNeighborY="261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165917-3240-4DCF-B3CB-EBBC82050760}" type="pres">
      <dgm:prSet presAssocID="{CE78F879-807A-45C3-9219-2D4D3E0D0EF6}" presName="childText1" presStyleLbl="solidAlignAcc1" presStyleIdx="0" presStyleCnt="3" custScaleX="74672" custLinFactNeighborX="-8114" custLinFactNeighborY="4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7B067B-C7DB-4127-BE21-2772344A68D6}" type="pres">
      <dgm:prSet presAssocID="{634B5C8F-F97F-443E-9E85-D6636BBA2487}" presName="parentText2" presStyleLbl="node1" presStyleIdx="1" presStyleCnt="3" custScaleX="126211" custLinFactNeighborX="-528" custLinFactNeighborY="-534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415E5A-A63B-4E9D-ADB2-02F5DF9E0AD0}" type="pres">
      <dgm:prSet presAssocID="{634B5C8F-F97F-443E-9E85-D6636BBA2487}" presName="childText2" presStyleLbl="solidAlignAcc1" presStyleIdx="1" presStyleCnt="3" custScaleX="80084" custLinFactNeighborX="-41516" custLinFactNeighborY="-55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9544AE-42EE-40C5-A880-766ED5BEAD3C}" type="pres">
      <dgm:prSet presAssocID="{0F402E07-89C4-460C-A25A-4A40F69D98BC}" presName="parentText3" presStyleLbl="node1" presStyleIdx="2" presStyleCnt="3" custLinFactNeighborX="-41286" custLinFactNeighborY="294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07F69D-DD0D-4776-A0A8-A586787B8E28}" type="pres">
      <dgm:prSet presAssocID="{0F402E07-89C4-460C-A25A-4A40F69D98BC}" presName="childText3" presStyleLbl="solidAlignAcc1" presStyleIdx="2" presStyleCnt="3" custScaleY="120761" custLinFactNeighborX="-49869" custLinFactNeighborY="52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510FBD-01E9-4AD6-84CC-F69D954E971D}" srcId="{0F402E07-89C4-460C-A25A-4A40F69D98BC}" destId="{DCC6AE2B-C4C9-4341-BFE6-69C23054CFB7}" srcOrd="0" destOrd="0" parTransId="{1AA7100E-387E-4787-A095-65948B7503F0}" sibTransId="{D35C3FAB-1520-46A8-B3EE-DF50D7650F50}"/>
    <dgm:cxn modelId="{0C022A3D-78D1-43F8-93B0-20E789729BA6}" srcId="{634B5C8F-F97F-443E-9E85-D6636BBA2487}" destId="{B78B05EF-7CAE-4407-A62D-7AF2F685C883}" srcOrd="2" destOrd="0" parTransId="{A235CE9D-93E1-4A77-9A67-7E45AD481B47}" sibTransId="{62980130-D6AD-4B29-BCAD-DED739F39D9B}"/>
    <dgm:cxn modelId="{232AAE60-8904-46CF-9DED-2B63EECF5AE9}" srcId="{634B5C8F-F97F-443E-9E85-D6636BBA2487}" destId="{B48ED814-B31B-447D-BA31-3E75BAA851E7}" srcOrd="1" destOrd="0" parTransId="{16C5A551-EFD9-4079-A0B1-3E0663FCEA6C}" sibTransId="{355232A2-F553-4917-86A5-1D3DA8D0DD7E}"/>
    <dgm:cxn modelId="{4D7DEE52-E88E-49D7-BF01-0F55B62B2276}" srcId="{C98A1053-997E-40EC-BADA-8FF8D5D27A44}" destId="{0F402E07-89C4-460C-A25A-4A40F69D98BC}" srcOrd="2" destOrd="0" parTransId="{C5898EFA-B889-404E-8C14-324E4C832CB7}" sibTransId="{3854AC84-CE3E-40BC-948D-A1731AA0E090}"/>
    <dgm:cxn modelId="{46AD0BE9-6AEC-4099-8DAF-4EEB3FF32305}" type="presOf" srcId="{B48ED814-B31B-447D-BA31-3E75BAA851E7}" destId="{C5415E5A-A63B-4E9D-ADB2-02F5DF9E0AD0}" srcOrd="0" destOrd="1" presId="urn:microsoft.com/office/officeart/2009/3/layout/IncreasingArrowsProcess"/>
    <dgm:cxn modelId="{D41F9DB6-4F58-427C-9A73-5CBC8A059429}" srcId="{634B5C8F-F97F-443E-9E85-D6636BBA2487}" destId="{E997BB9C-0854-4624-B9B0-15B48272B227}" srcOrd="0" destOrd="0" parTransId="{926EBCEC-1842-4576-BF75-7FBCA38B9191}" sibTransId="{046CFF00-021D-4EA5-8184-872DF0811518}"/>
    <dgm:cxn modelId="{1F8357AA-AE19-4A60-9220-EE9675C02A18}" type="presOf" srcId="{DCC6AE2B-C4C9-4341-BFE6-69C23054CFB7}" destId="{2407F69D-DD0D-4776-A0A8-A586787B8E28}" srcOrd="0" destOrd="0" presId="urn:microsoft.com/office/officeart/2009/3/layout/IncreasingArrowsProcess"/>
    <dgm:cxn modelId="{ED9105B3-932D-49D0-A166-8F0920A31388}" type="presOf" srcId="{634B5C8F-F97F-443E-9E85-D6636BBA2487}" destId="{E67B067B-C7DB-4127-BE21-2772344A68D6}" srcOrd="0" destOrd="0" presId="urn:microsoft.com/office/officeart/2009/3/layout/IncreasingArrowsProcess"/>
    <dgm:cxn modelId="{E18D2A26-75B5-4980-8338-164C1D378A19}" srcId="{C98A1053-997E-40EC-BADA-8FF8D5D27A44}" destId="{634B5C8F-F97F-443E-9E85-D6636BBA2487}" srcOrd="1" destOrd="0" parTransId="{21A3679E-8598-459C-8D91-B2C5A9B6DB51}" sibTransId="{294A71F9-BBF0-4809-BF0D-3685B02E0357}"/>
    <dgm:cxn modelId="{8217CE45-B6A9-4F7E-9620-EF7E3788AF60}" type="presOf" srcId="{E997BB9C-0854-4624-B9B0-15B48272B227}" destId="{C5415E5A-A63B-4E9D-ADB2-02F5DF9E0AD0}" srcOrd="0" destOrd="0" presId="urn:microsoft.com/office/officeart/2009/3/layout/IncreasingArrowsProcess"/>
    <dgm:cxn modelId="{DE23DB91-09EB-4EE8-91F7-0F41C6A1BD96}" type="presOf" srcId="{0F402E07-89C4-460C-A25A-4A40F69D98BC}" destId="{059544AE-42EE-40C5-A880-766ED5BEAD3C}" srcOrd="0" destOrd="0" presId="urn:microsoft.com/office/officeart/2009/3/layout/IncreasingArrowsProcess"/>
    <dgm:cxn modelId="{9E331DC9-55F7-43A8-8421-8273D87EADA5}" type="presOf" srcId="{F33F8EDB-8E63-48EF-89F5-F04468ABAD1B}" destId="{2407F69D-DD0D-4776-A0A8-A586787B8E28}" srcOrd="0" destOrd="1" presId="urn:microsoft.com/office/officeart/2009/3/layout/IncreasingArrowsProcess"/>
    <dgm:cxn modelId="{74F8B52E-CE7E-408B-A14A-5996459C81FA}" type="presOf" srcId="{B78B05EF-7CAE-4407-A62D-7AF2F685C883}" destId="{C5415E5A-A63B-4E9D-ADB2-02F5DF9E0AD0}" srcOrd="0" destOrd="2" presId="urn:microsoft.com/office/officeart/2009/3/layout/IncreasingArrowsProcess"/>
    <dgm:cxn modelId="{C3D7EF61-B505-43E1-A18D-1FED1B675416}" srcId="{0F402E07-89C4-460C-A25A-4A40F69D98BC}" destId="{F33F8EDB-8E63-48EF-89F5-F04468ABAD1B}" srcOrd="1" destOrd="0" parTransId="{8E0068CC-5A4E-406F-99BC-970E5439EAC6}" sibTransId="{915449FB-FB30-4814-B5FD-A8DC076EA20C}"/>
    <dgm:cxn modelId="{5FD23581-E5FC-471E-BB82-BB9D274A7ADD}" type="presOf" srcId="{7D58843D-1D74-4562-A483-EDA8F4AAF255}" destId="{40165917-3240-4DCF-B3CB-EBBC82050760}" srcOrd="0" destOrd="0" presId="urn:microsoft.com/office/officeart/2009/3/layout/IncreasingArrowsProcess"/>
    <dgm:cxn modelId="{168B3D77-A956-4D20-8374-DCF825BF07C7}" type="presOf" srcId="{CE78F879-807A-45C3-9219-2D4D3E0D0EF6}" destId="{837F2702-863C-4B1B-B060-00CC453941B1}" srcOrd="0" destOrd="0" presId="urn:microsoft.com/office/officeart/2009/3/layout/IncreasingArrowsProcess"/>
    <dgm:cxn modelId="{74ACC428-1F2C-4F59-BF39-2F1EC47CCB66}" type="presOf" srcId="{C98A1053-997E-40EC-BADA-8FF8D5D27A44}" destId="{398B5D2E-F843-4DF2-B54D-76A2C4F7D891}" srcOrd="0" destOrd="0" presId="urn:microsoft.com/office/officeart/2009/3/layout/IncreasingArrowsProcess"/>
    <dgm:cxn modelId="{F147E400-67D6-4BA8-93C0-7AA1581E5FA5}" srcId="{CE78F879-807A-45C3-9219-2D4D3E0D0EF6}" destId="{7D58843D-1D74-4562-A483-EDA8F4AAF255}" srcOrd="0" destOrd="0" parTransId="{1DE3E46E-7187-473D-A61B-0416FBD9F93C}" sibTransId="{F57678F5-C3DF-47BC-80F3-2A53DF38F90D}"/>
    <dgm:cxn modelId="{2B56A923-1FB8-412E-B6EE-4A0022762C43}" srcId="{C98A1053-997E-40EC-BADA-8FF8D5D27A44}" destId="{CE78F879-807A-45C3-9219-2D4D3E0D0EF6}" srcOrd="0" destOrd="0" parTransId="{813FDCC5-EA88-4217-B1C5-113798264074}" sibTransId="{02347471-35F8-4A48-96EF-137D7060EE12}"/>
    <dgm:cxn modelId="{D32CF7B1-CC67-44E0-A261-00C236B9B1C0}" type="presParOf" srcId="{398B5D2E-F843-4DF2-B54D-76A2C4F7D891}" destId="{837F2702-863C-4B1B-B060-00CC453941B1}" srcOrd="0" destOrd="0" presId="urn:microsoft.com/office/officeart/2009/3/layout/IncreasingArrowsProcess"/>
    <dgm:cxn modelId="{28E60620-9AD5-4580-99B2-15D64A245156}" type="presParOf" srcId="{398B5D2E-F843-4DF2-B54D-76A2C4F7D891}" destId="{40165917-3240-4DCF-B3CB-EBBC82050760}" srcOrd="1" destOrd="0" presId="urn:microsoft.com/office/officeart/2009/3/layout/IncreasingArrowsProcess"/>
    <dgm:cxn modelId="{1FC3BC7B-D898-43EB-9275-46E53BD83A19}" type="presParOf" srcId="{398B5D2E-F843-4DF2-B54D-76A2C4F7D891}" destId="{E67B067B-C7DB-4127-BE21-2772344A68D6}" srcOrd="2" destOrd="0" presId="urn:microsoft.com/office/officeart/2009/3/layout/IncreasingArrowsProcess"/>
    <dgm:cxn modelId="{A7C695E5-FC59-43EE-8773-F004AC2B3DD6}" type="presParOf" srcId="{398B5D2E-F843-4DF2-B54D-76A2C4F7D891}" destId="{C5415E5A-A63B-4E9D-ADB2-02F5DF9E0AD0}" srcOrd="3" destOrd="0" presId="urn:microsoft.com/office/officeart/2009/3/layout/IncreasingArrowsProcess"/>
    <dgm:cxn modelId="{AF3CCB1D-50D7-41C0-8A15-AFAEA2E743A0}" type="presParOf" srcId="{398B5D2E-F843-4DF2-B54D-76A2C4F7D891}" destId="{059544AE-42EE-40C5-A880-766ED5BEAD3C}" srcOrd="4" destOrd="0" presId="urn:microsoft.com/office/officeart/2009/3/layout/IncreasingArrowsProcess"/>
    <dgm:cxn modelId="{57A3AEA7-4CF7-451A-8B87-ADDBAED1534D}" type="presParOf" srcId="{398B5D2E-F843-4DF2-B54D-76A2C4F7D891}" destId="{2407F69D-DD0D-4776-A0A8-A586787B8E28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7F2702-863C-4B1B-B060-00CC453941B1}">
      <dsp:nvSpPr>
        <dsp:cNvPr id="0" name=""/>
        <dsp:cNvSpPr/>
      </dsp:nvSpPr>
      <dsp:spPr>
        <a:xfrm>
          <a:off x="-48399" y="168077"/>
          <a:ext cx="8154818" cy="1187652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254000" bIns="18854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Участники</a:t>
          </a:r>
          <a:endParaRPr lang="ru-RU" sz="1800" b="1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-48399" y="464990"/>
        <a:ext cx="7857905" cy="593826"/>
      </dsp:txXfrm>
    </dsp:sp>
    <dsp:sp modelId="{40165917-3240-4DCF-B3CB-EBBC82050760}">
      <dsp:nvSpPr>
        <dsp:cNvPr id="0" name=""/>
        <dsp:cNvSpPr/>
      </dsp:nvSpPr>
      <dsp:spPr>
        <a:xfrm>
          <a:off x="-28051" y="1090186"/>
          <a:ext cx="1875524" cy="22878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Выполнение олимпиадных заданий (теоретический, практический туры)</a:t>
          </a:r>
          <a:endParaRPr lang="ru-RU" sz="16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-28051" y="1090186"/>
        <a:ext cx="1875524" cy="2287855"/>
      </dsp:txXfrm>
    </dsp:sp>
    <dsp:sp modelId="{E67B067B-C7DB-4127-BE21-2772344A68D6}">
      <dsp:nvSpPr>
        <dsp:cNvPr id="0" name=""/>
        <dsp:cNvSpPr/>
      </dsp:nvSpPr>
      <dsp:spPr>
        <a:xfrm>
          <a:off x="1396195" y="497405"/>
          <a:ext cx="7122255" cy="1187652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254000" bIns="18854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Жюри</a:t>
          </a:r>
          <a:endParaRPr lang="ru-RU" sz="1800" b="1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1396195" y="794318"/>
        <a:ext cx="6825342" cy="593826"/>
      </dsp:txXfrm>
    </dsp:sp>
    <dsp:sp modelId="{C5415E5A-A63B-4E9D-ADB2-02F5DF9E0AD0}">
      <dsp:nvSpPr>
        <dsp:cNvPr id="0" name=""/>
        <dsp:cNvSpPr/>
      </dsp:nvSpPr>
      <dsp:spPr>
        <a:xfrm>
          <a:off x="1372915" y="1349050"/>
          <a:ext cx="2011456" cy="22878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Анализ выполненных работ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1372915" y="1349050"/>
        <a:ext cx="2011456" cy="2287855"/>
      </dsp:txXfrm>
    </dsp:sp>
    <dsp:sp modelId="{059544AE-42EE-40C5-A880-766ED5BEAD3C}">
      <dsp:nvSpPr>
        <dsp:cNvPr id="0" name=""/>
        <dsp:cNvSpPr/>
      </dsp:nvSpPr>
      <dsp:spPr>
        <a:xfrm>
          <a:off x="3384385" y="991710"/>
          <a:ext cx="3131450" cy="1187652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254000" bIns="18854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Жюри и участники</a:t>
          </a:r>
          <a:endParaRPr lang="ru-RU" sz="1800" b="1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3384385" y="1288623"/>
        <a:ext cx="2834537" cy="593826"/>
      </dsp:txXfrm>
    </dsp:sp>
    <dsp:sp modelId="{2407F69D-DD0D-4776-A0A8-A586787B8E28}">
      <dsp:nvSpPr>
        <dsp:cNvPr id="0" name=""/>
        <dsp:cNvSpPr/>
      </dsp:nvSpPr>
      <dsp:spPr>
        <a:xfrm>
          <a:off x="3424684" y="1756801"/>
          <a:ext cx="2511683" cy="27224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1. Показ выполненных работ (каждому участнику </a:t>
          </a:r>
          <a:br>
            <a:rPr lang="ru-RU" sz="18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</a:br>
          <a:r>
            <a:rPr lang="ru-RU" sz="18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в соответствии </a:t>
          </a:r>
          <a:br>
            <a:rPr lang="ru-RU" sz="18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</a:br>
          <a:r>
            <a:rPr lang="ru-RU" sz="18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с критериями оценивания)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2. Апелляция после показа работ</a:t>
          </a:r>
          <a:endParaRPr lang="ru-RU" sz="18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3424684" y="1756801"/>
        <a:ext cx="2511683" cy="27224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446AD1-9575-4216-983B-F1771133192A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137"/>
            <a:ext cx="2946400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30137"/>
            <a:ext cx="2946400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6F5DF-7071-4B42-B59F-5E5814AF7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9667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F2808-B99B-4B5E-8C08-58C862A2ABD5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7845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E7B89-D340-46A8-88BF-064948714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597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09613" y="744538"/>
            <a:ext cx="537845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Нужны сведения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3C699-6EDB-47F3-B444-F5F5E0F07BC6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158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Нужны сведения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3C699-6EDB-47F3-B444-F5F5E0F07BC6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158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3C699-6EDB-47F3-B444-F5F5E0F07BC6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45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Нужны сведения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3C699-6EDB-47F3-B444-F5F5E0F07BC6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158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Нужны сведения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3C699-6EDB-47F3-B444-F5F5E0F07BC6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158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Нужны сведения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3C699-6EDB-47F3-B444-F5F5E0F07BC6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158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9050-4585-4DEA-A9DA-E867B2A0DAD3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1241-3D9C-40A8-B2BD-7F84F312CB00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9050-4585-4DEA-A9DA-E867B2A0DAD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23408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6BF2-8CF3-4E0F-B925-7853140B3F8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86679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A2B9-4821-4B49-9806-1A2509B37A4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66476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16D4A-1620-4881-B02F-24F2F96BB4B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2841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EC4C-6506-4E8E-96A3-6EB5CACEA0D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44486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8AE3-0CBB-4988-8D5A-C1268DCEC52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18354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AB3B-3AE2-4520-A974-74A946F7838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04052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AB39-CBCC-4650-942D-996D0D47C6C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65612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075C-0CDE-4A70-983C-772F8EE56E2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06137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1241-3D9C-40A8-B2BD-7F84F312CB0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120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1620-B101-4324-B63E-916A60D8D908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1620-B101-4324-B63E-916A60D8D90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64064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9050-4585-4DEA-A9DA-E867B2A0DAD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1288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6BF2-8CF3-4E0F-B925-7853140B3F8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19318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A2B9-4821-4B49-9806-1A2509B37A4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49108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16D4A-1620-4881-B02F-24F2F96BB4B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34525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EC4C-6506-4E8E-96A3-6EB5CACEA0D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84261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8AE3-0CBB-4988-8D5A-C1268DCEC52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78262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AB3B-3AE2-4520-A974-74A946F7838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41534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AB39-CBCC-4650-942D-996D0D47C6C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00781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075C-0CDE-4A70-983C-772F8EE56E2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059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9050-4585-4DEA-A9DA-E867B2A0DAD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21914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1241-3D9C-40A8-B2BD-7F84F312CB0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61563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1620-B101-4324-B63E-916A60D8D90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6238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6BF2-8CF3-4E0F-B925-7853140B3F8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827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A2B9-4821-4B49-9806-1A2509B37A4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8074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16D4A-1620-4881-B02F-24F2F96BB4B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9940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EC4C-6506-4E8E-96A3-6EB5CACEA0D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229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8AE3-0CBB-4988-8D5A-C1268DCEC52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2938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AB3B-3AE2-4520-A974-74A946F7838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7741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AB39-CBCC-4650-942D-996D0D47C6C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17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6BF2-8CF3-4E0F-B925-7853140B3F84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075C-0CDE-4A70-983C-772F8EE56E2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2927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1241-3D9C-40A8-B2BD-7F84F312CB0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4253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1620-B101-4324-B63E-916A60D8D90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5247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9050-4585-4DEA-A9DA-E867B2A0DAD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1200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6BF2-8CF3-4E0F-B925-7853140B3F8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6383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A2B9-4821-4B49-9806-1A2509B37A4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8599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16D4A-1620-4881-B02F-24F2F96BB4B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4646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EC4C-6506-4E8E-96A3-6EB5CACEA0D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683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8AE3-0CBB-4988-8D5A-C1268DCEC52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2425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AB3B-3AE2-4520-A974-74A946F7838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407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A2B9-4821-4B49-9806-1A2509B37A4F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AB39-CBCC-4650-942D-996D0D47C6C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7467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075C-0CDE-4A70-983C-772F8EE56E2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6460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1241-3D9C-40A8-B2BD-7F84F312CB0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1923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1620-B101-4324-B63E-916A60D8D90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827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9050-4585-4DEA-A9DA-E867B2A0DAD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1479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6BF2-8CF3-4E0F-B925-7853140B3F8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9182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A2B9-4821-4B49-9806-1A2509B37A4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4079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16D4A-1620-4881-B02F-24F2F96BB4B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595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EC4C-6506-4E8E-96A3-6EB5CACEA0D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5236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8AE3-0CBB-4988-8D5A-C1268DCEC52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401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16D4A-1620-4881-B02F-24F2F96BB4B6}" type="datetime1">
              <a:rPr lang="ru-RU" smtClean="0"/>
              <a:t>17.12.2020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AB3B-3AE2-4520-A974-74A946F7838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1462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AB39-CBCC-4650-942D-996D0D47C6C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4526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075C-0CDE-4A70-983C-772F8EE56E2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0492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1241-3D9C-40A8-B2BD-7F84F312CB0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104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1620-B101-4324-B63E-916A60D8D90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8438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5156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3649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0647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037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323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EC4C-6506-4E8E-96A3-6EB5CACEA0DD}" type="datetime1">
              <a:rPr lang="ru-RU" smtClean="0"/>
              <a:t>17.12.2020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486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6041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4948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87817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56353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2804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99180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362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95866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836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8AE3-0CBB-4988-8D5A-C1268DCEC528}" type="datetime1">
              <a:rPr lang="ru-RU" smtClean="0"/>
              <a:t>17.12.2020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8483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67319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7764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49230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92108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82818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36945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84652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1528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10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AB3B-3AE2-4520-A974-74A946F78383}" type="datetime1">
              <a:rPr lang="ru-RU" smtClean="0"/>
              <a:t>17.12.2020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1203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00939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04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63102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83016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7186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574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27767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41489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518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AB39-CBCC-4650-942D-996D0D47C6C3}" type="datetime1">
              <a:rPr lang="ru-RU" smtClean="0"/>
              <a:t>17.12.2020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54036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32312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16867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80465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46223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3510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0002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5547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95585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9050-4585-4DEA-A9DA-E867B2A0DAD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234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075C-0CDE-4A70-983C-772F8EE56E2F}" type="datetime1">
              <a:rPr lang="ru-RU" smtClean="0"/>
              <a:t>17.12.2020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6BF2-8CF3-4E0F-B925-7853140B3F8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86679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A2B9-4821-4B49-9806-1A2509B37A4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66476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16D4A-1620-4881-B02F-24F2F96BB4B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2841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EC4C-6506-4E8E-96A3-6EB5CACEA0D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44486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8AE3-0CBB-4988-8D5A-C1268DCEC52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18354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AB3B-3AE2-4520-A974-74A946F7838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04052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AB39-CBCC-4650-942D-996D0D47C6C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65612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075C-0CDE-4A70-983C-772F8EE56E2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06137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1241-3D9C-40A8-B2BD-7F84F312CB0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12070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1620-B101-4324-B63E-916A60D8D90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640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25337-3577-4A48-8D1B-824F194BF93B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0B7B6-909C-4269-89F9-0326688F6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25337-3577-4A48-8D1B-824F194BF93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34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25337-3577-4A48-8D1B-824F194BF93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80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25337-3577-4A48-8D1B-824F194BF93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018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25337-3577-4A48-8D1B-824F194BF93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832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25337-3577-4A48-8D1B-824F194BF93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541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770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234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02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C78F9-5F67-4CB2-8EE9-5E7D6D12EB5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28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25337-3577-4A48-8D1B-824F194BF93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0B7B6-909C-4269-89F9-0326688F66C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34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diag@arkhang.ru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mailto:regional.roi@gmail.com" TargetMode="External"/><Relationship Id="rId3" Type="http://schemas.openxmlformats.org/officeDocument/2006/relationships/hyperlink" Target="mailto:ougolnikov@gmail.com" TargetMode="External"/><Relationship Id="rId7" Type="http://schemas.openxmlformats.org/officeDocument/2006/relationships/hyperlink" Target="mailto:dagam@list.ru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glebec13@mail.ru" TargetMode="External"/><Relationship Id="rId5" Type="http://schemas.openxmlformats.org/officeDocument/2006/relationships/hyperlink" Target="mailto:am_rubtsov@mail.ru" TargetMode="External"/><Relationship Id="rId4" Type="http://schemas.openxmlformats.org/officeDocument/2006/relationships/hyperlink" Target="mailto:lebkaterina@gmail.com" TargetMode="External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dmitcher@mail.ru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0.xml"/><Relationship Id="rId6" Type="http://schemas.openxmlformats.org/officeDocument/2006/relationships/image" Target="../media/image15.png"/><Relationship Id="rId5" Type="http://schemas.openxmlformats.org/officeDocument/2006/relationships/hyperlink" Target="mailto:rakhilro@gmail.com" TargetMode="External"/><Relationship Id="rId4" Type="http://schemas.openxmlformats.org/officeDocument/2006/relationships/hyperlink" Target="mailto:liliamoiseenko@gmail.com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s://www.facebook.com/groups/vseroslitra/about/" TargetMode="External"/><Relationship Id="rId7" Type="http://schemas.openxmlformats.org/officeDocument/2006/relationships/hyperlink" Target="mailto:aavvc@mail.ru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1.xml"/><Relationship Id="rId6" Type="http://schemas.openxmlformats.org/officeDocument/2006/relationships/hyperlink" Target="mailto:region.math@yandex.ru" TargetMode="External"/><Relationship Id="rId5" Type="http://schemas.openxmlformats.org/officeDocument/2006/relationships/hyperlink" Target="mailto:ginnap@mail.ru" TargetMode="External"/><Relationship Id="rId4" Type="http://schemas.openxmlformats.org/officeDocument/2006/relationships/hyperlink" Target="mailto:tgkuchina@mail.ru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mailto:gboubnova@mail.ru" TargetMode="External"/><Relationship Id="rId3" Type="http://schemas.openxmlformats.org/officeDocument/2006/relationships/hyperlink" Target="mailto:agenttainiy@yandex.ru" TargetMode="External"/><Relationship Id="rId7" Type="http://schemas.openxmlformats.org/officeDocument/2006/relationships/hyperlink" Target="mailto:valera-valera-63@mail.ru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cpmkTECHNOLOGY@yandex.ru" TargetMode="External"/><Relationship Id="rId11" Type="http://schemas.openxmlformats.org/officeDocument/2006/relationships/image" Target="../media/image17.png"/><Relationship Id="rId5" Type="http://schemas.openxmlformats.org/officeDocument/2006/relationships/hyperlink" Target="mailto:olympiadarus@yandex.ru" TargetMode="External"/><Relationship Id="rId10" Type="http://schemas.openxmlformats.org/officeDocument/2006/relationships/hyperlink" Target="mailto:nnch01@mail.ru" TargetMode="External"/><Relationship Id="rId4" Type="http://schemas.openxmlformats.org/officeDocument/2006/relationships/hyperlink" Target="mailto:barbarossamj88@yandex.ru" TargetMode="External"/><Relationship Id="rId9" Type="http://schemas.openxmlformats.org/officeDocument/2006/relationships/hyperlink" Target="file:///\\e.mail.ru\compose\%3fmailto=mailto:ksas3@yandex.ru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olga.arkh@gmail.com" TargetMode="External"/><Relationship Id="rId7" Type="http://schemas.openxmlformats.org/officeDocument/2006/relationships/image" Target="../media/image1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2.xml"/><Relationship Id="rId6" Type="http://schemas.openxmlformats.org/officeDocument/2006/relationships/hyperlink" Target="mailto:cpmk@iloveeconomics.ru" TargetMode="External"/><Relationship Id="rId5" Type="http://schemas.openxmlformats.org/officeDocument/2006/relationships/hyperlink" Target="https://ilecon.ru/econ-vsosh-jury" TargetMode="External"/><Relationship Id="rId4" Type="http://schemas.openxmlformats.org/officeDocument/2006/relationships/hyperlink" Target="mailto:ecoolymp@&#1077;&#1089;&#1086;policy.ru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fcod@edu.gov.ru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1"/>
          <p:cNvSpPr>
            <a:spLocks noGrp="1"/>
          </p:cNvSpPr>
          <p:nvPr>
            <p:ph type="ctrTitle"/>
          </p:nvPr>
        </p:nvSpPr>
        <p:spPr>
          <a:xfrm>
            <a:off x="3296816" y="1700808"/>
            <a:ext cx="6336704" cy="2232248"/>
          </a:xfrm>
        </p:spPr>
        <p:txBody>
          <a:bodyPr anchor="t" anchorCtr="0">
            <a:no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Региональный этап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всероссийской олимпиады школьников в 2020 году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68824" y="5013176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tx2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80276" y="6266393"/>
            <a:ext cx="1943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Москва</a:t>
            </a:r>
          </a:p>
          <a:p>
            <a:pPr algn="ct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17 декабря 2020 г.</a:t>
            </a:r>
            <a:endParaRPr lang="ru-RU" sz="1200" dirty="0">
              <a:solidFill>
                <a:schemeClr val="tx2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96816" y="0"/>
            <a:ext cx="6609184" cy="980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20552" y="105673"/>
            <a:ext cx="1656184" cy="1307103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200"/>
              </a:lnSpc>
            </a:pPr>
            <a:r>
              <a:rPr lang="ru-RU" sz="1400" dirty="0" smtClean="0"/>
              <a:t>Министерство просвещения</a:t>
            </a:r>
          </a:p>
          <a:p>
            <a:pPr algn="ctr">
              <a:lnSpc>
                <a:spcPts val="1200"/>
              </a:lnSpc>
            </a:pPr>
            <a:r>
              <a:rPr lang="ru-RU" sz="1400" dirty="0" smtClean="0"/>
              <a:t>Российской Федерации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033120" y="3930768"/>
            <a:ext cx="37804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Заместитель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директора-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начальник отдела нормативно-правового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обеспечения Департамента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государственной политики и управления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сфере общего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образования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Постульгина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Елена Ивановна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688" y="171778"/>
            <a:ext cx="1831852" cy="82810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1"/>
          <p:cNvSpPr txBox="1">
            <a:spLocks/>
          </p:cNvSpPr>
          <p:nvPr/>
        </p:nvSpPr>
        <p:spPr>
          <a:xfrm>
            <a:off x="2792760" y="116632"/>
            <a:ext cx="6264696" cy="8769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График проведения регионального этапа </a:t>
            </a:r>
          </a:p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 загрузки данных в ЭСУ</a:t>
            </a:r>
            <a:endParaRPr lang="ru-RU" dirty="0">
              <a:solidFill>
                <a:srgbClr val="1F497D">
                  <a:lumMod val="7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988000" y="908720"/>
            <a:ext cx="316835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4688262"/>
              </p:ext>
            </p:extLst>
          </p:nvPr>
        </p:nvGraphicFramePr>
        <p:xfrm>
          <a:off x="2576736" y="993552"/>
          <a:ext cx="6984776" cy="58065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0320"/>
                <a:gridCol w="1872208"/>
                <a:gridCol w="2232248"/>
              </a:tblGrid>
              <a:tr h="12912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Название общеобразовательного предмета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7051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Дата проведения </a:t>
                      </a:r>
                    </a:p>
                    <a:p>
                      <a:pPr marL="27051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8890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Последний день внесения </a:t>
                      </a:r>
                      <a:r>
                        <a:rPr lang="ru-RU" sz="14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результатов</a:t>
                      </a:r>
                    </a:p>
                    <a:p>
                      <a:pPr marL="8890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в </a:t>
                      </a:r>
                      <a:r>
                        <a:rPr lang="ru-RU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электронную систему учета</a:t>
                      </a:r>
                    </a:p>
                  </a:txBody>
                  <a:tcPr marL="68580" marR="68580" marT="0" marB="0"/>
                </a:tc>
              </a:tr>
              <a:tr h="3735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Право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30 января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3335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Обществознание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1,2 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16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3271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Экология 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3,4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33116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Математика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5,6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25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3359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История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8,9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25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3303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География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26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33516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Физическая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культура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12,13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марта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3279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Искусство МХК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 марта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3319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Английский язык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16,17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 марта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33756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Технология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18,19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марта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33756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Немецкий язык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20,22 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 марта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33756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Испанский язык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Итальянский язык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Китайский язык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24,25 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 марта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188640"/>
            <a:ext cx="1135488" cy="53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68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1"/>
          <p:cNvSpPr txBox="1">
            <a:spLocks/>
          </p:cNvSpPr>
          <p:nvPr/>
        </p:nvSpPr>
        <p:spPr>
          <a:xfrm>
            <a:off x="2988000" y="252000"/>
            <a:ext cx="6573512" cy="79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>
              <a:spcBef>
                <a:spcPct val="0"/>
              </a:spcBef>
              <a:defRPr/>
            </a:pPr>
            <a:endParaRPr lang="ru-RU" dirty="0">
              <a:solidFill>
                <a:srgbClr val="1F497D">
                  <a:lumMod val="7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080792" y="908720"/>
            <a:ext cx="316835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0275" y="116632"/>
            <a:ext cx="1512168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200"/>
              </a:lnSpc>
            </a:pPr>
            <a:r>
              <a:rPr lang="ru-RU" sz="1400" dirty="0" smtClean="0">
                <a:solidFill>
                  <a:srgbClr val="4F81BD">
                    <a:lumMod val="50000"/>
                  </a:srgbClr>
                </a:solidFill>
              </a:rPr>
              <a:t>Министерство просвещения</a:t>
            </a:r>
          </a:p>
          <a:p>
            <a:pPr algn="ctr">
              <a:lnSpc>
                <a:spcPts val="1200"/>
              </a:lnSpc>
            </a:pPr>
            <a:r>
              <a:rPr lang="ru-RU" sz="1400" dirty="0" smtClean="0">
                <a:solidFill>
                  <a:srgbClr val="4F81BD">
                    <a:lumMod val="50000"/>
                  </a:srgbClr>
                </a:solidFill>
              </a:rPr>
              <a:t>Российской </a:t>
            </a:r>
            <a:r>
              <a:rPr lang="ru-RU" sz="1400" dirty="0">
                <a:solidFill>
                  <a:srgbClr val="4F81BD">
                    <a:lumMod val="50000"/>
                  </a:srgbClr>
                </a:solidFill>
              </a:rPr>
              <a:t>Федерации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79735" y="1609280"/>
            <a:ext cx="89154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u="sng" dirty="0"/>
              <a:t>Консультации по работе с ЭСУ (тех поддержка):</a:t>
            </a:r>
            <a:endParaRPr lang="ru-RU" dirty="0"/>
          </a:p>
          <a:p>
            <a:pPr marL="0" indent="0">
              <a:buNone/>
            </a:pPr>
            <a:r>
              <a:rPr lang="ru-RU"/>
              <a:t>по </a:t>
            </a:r>
            <a:r>
              <a:rPr lang="ru-RU" smtClean="0"/>
              <a:t>телефонам:</a:t>
            </a:r>
            <a:endParaRPr lang="ru-RU" dirty="0" smtClean="0"/>
          </a:p>
          <a:p>
            <a:r>
              <a:rPr lang="ru-RU" dirty="0" smtClean="0"/>
              <a:t>8-499-702-80-23</a:t>
            </a:r>
            <a:endParaRPr lang="ru-RU" dirty="0"/>
          </a:p>
          <a:p>
            <a:r>
              <a:rPr lang="ru-RU" dirty="0"/>
              <a:t>8-925-274-86-18</a:t>
            </a:r>
          </a:p>
          <a:p>
            <a:r>
              <a:rPr lang="ru-RU" dirty="0"/>
              <a:t>8-499-702-84-54</a:t>
            </a:r>
          </a:p>
          <a:p>
            <a:r>
              <a:rPr lang="ru-RU" dirty="0"/>
              <a:t>8-925-274-86-58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с 10.00 до 17.00 по московскому времени);</a:t>
            </a:r>
          </a:p>
          <a:p>
            <a:pPr marL="0" indent="0">
              <a:buNone/>
            </a:pPr>
            <a:r>
              <a:rPr lang="ru-RU" dirty="0"/>
              <a:t>по адресу электронной почты: </a:t>
            </a:r>
            <a:r>
              <a:rPr lang="en-US" u="sng" dirty="0" err="1">
                <a:hlinkClick r:id="rId3"/>
              </a:rPr>
              <a:t>diag</a:t>
            </a:r>
            <a:r>
              <a:rPr lang="ru-RU" u="sng" dirty="0">
                <a:hlinkClick r:id="rId3"/>
              </a:rPr>
              <a:t>@</a:t>
            </a:r>
            <a:r>
              <a:rPr lang="en-US" u="sng" dirty="0" err="1">
                <a:hlinkClick r:id="rId3"/>
              </a:rPr>
              <a:t>arkhang</a:t>
            </a:r>
            <a:r>
              <a:rPr lang="ru-RU" u="sng" dirty="0">
                <a:hlinkClick r:id="rId3"/>
              </a:rPr>
              <a:t>.</a:t>
            </a:r>
            <a:r>
              <a:rPr lang="en-US" u="sng" dirty="0" err="1">
                <a:hlinkClick r:id="rId3"/>
              </a:rPr>
              <a:t>ru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8" name="Название 1"/>
          <p:cNvSpPr txBox="1">
            <a:spLocks/>
          </p:cNvSpPr>
          <p:nvPr/>
        </p:nvSpPr>
        <p:spPr>
          <a:xfrm>
            <a:off x="2792760" y="188640"/>
            <a:ext cx="6192688" cy="79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Информация для ответственных за внесение сведений об участниках в ЭСУ</a:t>
            </a:r>
            <a:endParaRPr lang="ru-RU" dirty="0">
              <a:solidFill>
                <a:srgbClr val="1F497D">
                  <a:lumMod val="7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51" y="989599"/>
            <a:ext cx="1059741" cy="49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89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1"/>
          <p:cNvSpPr txBox="1">
            <a:spLocks/>
          </p:cNvSpPr>
          <p:nvPr/>
        </p:nvSpPr>
        <p:spPr>
          <a:xfrm>
            <a:off x="2988000" y="252000"/>
            <a:ext cx="5637408" cy="79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2500"/>
          </a:bodyPr>
          <a:lstStyle/>
          <a:p>
            <a:pPr lvl="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Информация для жюри регионального этапа: связь с ЦПМК во время проведения олимпиады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080792" y="908720"/>
            <a:ext cx="316835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0275" y="116632"/>
            <a:ext cx="1512168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1200"/>
              </a:lnSpc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Министерство просвещения</a:t>
            </a:r>
          </a:p>
          <a:p>
            <a:pPr lvl="0" algn="ctr">
              <a:lnSpc>
                <a:spcPts val="1200"/>
              </a:lnSpc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Российской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Федерации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9482291"/>
              </p:ext>
            </p:extLst>
          </p:nvPr>
        </p:nvGraphicFramePr>
        <p:xfrm>
          <a:off x="1914207" y="1628235"/>
          <a:ext cx="7791321" cy="398094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844956"/>
                <a:gridCol w="594636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Астрономия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Угольников Олег Станиславович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председатель ЦПМК, (916) 391-73-00, адрес эл. почты </a:t>
                      </a:r>
                      <a:r>
                        <a:rPr lang="en-US" sz="1400" u="sng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3"/>
                        </a:rPr>
                        <a:t>ougolnikov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3"/>
                        </a:rPr>
                        <a:t>@</a:t>
                      </a:r>
                      <a:r>
                        <a:rPr lang="en-US" sz="1400" u="sng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3"/>
                        </a:rPr>
                        <a:t>gmail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3"/>
                        </a:rPr>
                        <a:t>.</a:t>
                      </a: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3"/>
                        </a:rPr>
                        <a:t>com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Английский язык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Курасовская Юлия Борисовна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председатель ЦПМК, (916) 675-74-18,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адрес эл. почты: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jbkurasovskaya@mail.ru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Лебедева Екатерина Сергеевна, заместитель председателя ЦПМК, (985) 360-50-94, адрес эл. почты 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lebkaterina@gmail.com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Биология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Рубцов Александр Михайлович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(926) 622 0721, адрес эл. почты: 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am_rubtsov@mail.ru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; Швецов Глеб Геннадьевич (916) 651 0128, адрес эл. почты: 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6"/>
                        </a:rPr>
                        <a:t>glebec13@mail.ru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География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Богачев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Дмитрий Викторович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адрес эл. почты: </a:t>
                      </a:r>
                      <a:r>
                        <a:rPr lang="en-US" sz="1400" u="sng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7"/>
                        </a:rPr>
                        <a:t>dagam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7"/>
                        </a:rPr>
                        <a:t>@</a:t>
                      </a: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7"/>
                        </a:rPr>
                        <a:t>list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7"/>
                        </a:rPr>
                        <a:t>.</a:t>
                      </a:r>
                      <a:r>
                        <a:rPr lang="en-US" sz="1400" u="sng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7"/>
                        </a:rPr>
                        <a:t>ru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+79992177975 (для быстрой связи)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Кириллов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Павел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Линардович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заместителя председателя ЦПМК  </a:t>
                      </a:r>
                      <a:r>
                        <a:rPr lang="ru-RU" sz="140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linard@mail.ru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Информатика и ИКТ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MT"/>
                          <a:cs typeface="Times New Roman"/>
                        </a:rPr>
                        <a:t>Станкевич Андрей Сергеевич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MT"/>
                          <a:cs typeface="Times New Roman"/>
                        </a:rPr>
                        <a:t>, председатель ЦПМК по информатике,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MT"/>
                          <a:cs typeface="Times New Roman"/>
                        </a:rPr>
                        <a:t>адрес эл. почты: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MT"/>
                          <a:cs typeface="Times New Roman"/>
                          <a:hlinkClick r:id="rId8"/>
                        </a:rPr>
                        <a:t>regional.roi@gmail.com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7" y="1044088"/>
            <a:ext cx="1244937" cy="5841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1"/>
          <p:cNvSpPr txBox="1">
            <a:spLocks/>
          </p:cNvSpPr>
          <p:nvPr/>
        </p:nvSpPr>
        <p:spPr>
          <a:xfrm>
            <a:off x="2988000" y="252000"/>
            <a:ext cx="5637408" cy="79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2500"/>
          </a:bodyPr>
          <a:lstStyle/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Информация для жюри регионального этапа: связь с ЦПМК во время проведения олимпиады</a:t>
            </a:r>
            <a:endParaRPr lang="ru-RU" dirty="0">
              <a:solidFill>
                <a:srgbClr val="1F497D">
                  <a:lumMod val="7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080792" y="908720"/>
            <a:ext cx="316835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0275" y="116632"/>
            <a:ext cx="1512168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200"/>
              </a:lnSpc>
            </a:pPr>
            <a:r>
              <a:rPr lang="ru-RU" sz="1400" dirty="0" smtClean="0">
                <a:solidFill>
                  <a:srgbClr val="4F81BD">
                    <a:lumMod val="50000"/>
                  </a:srgbClr>
                </a:solidFill>
              </a:rPr>
              <a:t>Министерство просвещения</a:t>
            </a:r>
          </a:p>
          <a:p>
            <a:pPr algn="ctr">
              <a:lnSpc>
                <a:spcPts val="1200"/>
              </a:lnSpc>
            </a:pPr>
            <a:r>
              <a:rPr lang="ru-RU" sz="1400" dirty="0" smtClean="0">
                <a:solidFill>
                  <a:srgbClr val="4F81BD">
                    <a:lumMod val="50000"/>
                  </a:srgbClr>
                </a:solidFill>
              </a:rPr>
              <a:t>Российской </a:t>
            </a:r>
            <a:r>
              <a:rPr lang="ru-RU" sz="1400" dirty="0">
                <a:solidFill>
                  <a:srgbClr val="4F81BD">
                    <a:lumMod val="50000"/>
                  </a:srgbClr>
                </a:solidFill>
              </a:rPr>
              <a:t>Федерации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0939918"/>
              </p:ext>
            </p:extLst>
          </p:nvPr>
        </p:nvGraphicFramePr>
        <p:xfrm>
          <a:off x="2216696" y="2132856"/>
          <a:ext cx="7560840" cy="311194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790380"/>
                <a:gridCol w="577046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Искусство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MT"/>
                          <a:cs typeface="Times New Roman"/>
                        </a:rPr>
                        <a:t>Черноземова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MT"/>
                          <a:cs typeface="Times New Roman"/>
                        </a:rPr>
                        <a:t> Елена Николаевна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MT"/>
                          <a:cs typeface="Times New Roman"/>
                        </a:rPr>
                        <a:t>, председатель ЦПМК (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903) 709-05-52, адрес эл. почты chernozem888@yandex.ru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История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Черненко Дмитрий Анатольевич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(926) 576-49-35, мобильная связь неустойчивая, поэтому обязательно перезванивать по этому же номеру в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вотсапе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или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вайбере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если не удаётся дозвониться по обычной мобильной связи. Адрес эл. почты: 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3"/>
                        </a:rPr>
                        <a:t>dmitcher@mail.ru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Испанский язык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Моисеенко Лилия Васильевна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председатель ЦПМК, (968) 330-16-10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Адрес эл. почты: </a:t>
                      </a:r>
                      <a:r>
                        <a:rPr lang="en-US" sz="1400" u="sng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liliamoiseenko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@</a:t>
                      </a:r>
                      <a:r>
                        <a:rPr lang="en-US" sz="1400" u="sng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gmail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.</a:t>
                      </a: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com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Итальянский язык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Дорофеева Надежда Сергеевна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председатель ЦПМК (916)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614-74-37,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doniz@mail.ru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Китайский язык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Рахимбекова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Лола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Шакеновна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председатель ЦПМК (916) 603-93-80,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адрес эл. почты 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5"/>
                        </a:rPr>
                        <a:t>rakhilro@gmail.com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6" y="1063358"/>
            <a:ext cx="1080120" cy="50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07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1"/>
          <p:cNvSpPr txBox="1">
            <a:spLocks/>
          </p:cNvSpPr>
          <p:nvPr/>
        </p:nvSpPr>
        <p:spPr>
          <a:xfrm>
            <a:off x="2988000" y="252000"/>
            <a:ext cx="5637408" cy="79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2500"/>
          </a:bodyPr>
          <a:lstStyle/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Информация для жюри регионального этапа: связь с ЦПМК во время проведения олимпиады</a:t>
            </a:r>
            <a:endParaRPr lang="ru-RU" dirty="0">
              <a:solidFill>
                <a:srgbClr val="1F497D">
                  <a:lumMod val="7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080792" y="908720"/>
            <a:ext cx="316835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0275" y="116632"/>
            <a:ext cx="1512168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200"/>
              </a:lnSpc>
            </a:pPr>
            <a:r>
              <a:rPr lang="ru-RU" sz="1400" dirty="0" smtClean="0">
                <a:solidFill>
                  <a:srgbClr val="4F81BD">
                    <a:lumMod val="50000"/>
                  </a:srgbClr>
                </a:solidFill>
              </a:rPr>
              <a:t>Министерство просвещения</a:t>
            </a:r>
          </a:p>
          <a:p>
            <a:pPr algn="ctr">
              <a:lnSpc>
                <a:spcPts val="1200"/>
              </a:lnSpc>
            </a:pPr>
            <a:r>
              <a:rPr lang="ru-RU" sz="1400" dirty="0" smtClean="0">
                <a:solidFill>
                  <a:srgbClr val="4F81BD">
                    <a:lumMod val="50000"/>
                  </a:srgbClr>
                </a:solidFill>
              </a:rPr>
              <a:t>Российской </a:t>
            </a:r>
            <a:r>
              <a:rPr lang="ru-RU" sz="1400" dirty="0">
                <a:solidFill>
                  <a:srgbClr val="4F81BD">
                    <a:lumMod val="50000"/>
                  </a:srgbClr>
                </a:solidFill>
              </a:rPr>
              <a:t>Федерации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5934597"/>
              </p:ext>
            </p:extLst>
          </p:nvPr>
        </p:nvGraphicFramePr>
        <p:xfrm>
          <a:off x="1856656" y="1078866"/>
          <a:ext cx="8049344" cy="532104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906055"/>
                <a:gridCol w="6143289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Литература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группа на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Фейсбук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Всерос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по литературе (</a:t>
                      </a:r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3"/>
                        </a:rPr>
                        <a:t>https://www.facebook.com/groups/vseroslitra/about/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Кучина Татьяна Геннадьевна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, председатель ЦПМК, адрес эл. почты </a:t>
                      </a:r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tgkuchina@mail.ru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Экстренная связь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: (910) 977-67-51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Информация: vserosolymp.rudn.ru, slovesnik.org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Немецкий язык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Гусейнова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Иннара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Алиевна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председатель ЦПМК, (903) 627-94-90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Адрес эл. почты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en-US" sz="1400" u="sng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ginnap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@</a:t>
                      </a: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mail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.</a:t>
                      </a:r>
                      <a:r>
                        <a:rPr lang="en-US" sz="1400" u="sng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ru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Математика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Агаханов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Назар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Хангельдыевич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председатель ЦПМК, +7 968 371 3510, </a:t>
                      </a: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адрес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эл. почты 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6"/>
                        </a:rPr>
                        <a:t>region.math@yandex.ru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Обществознание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Группа создана два года назад: ВсОШ по обществознанию (для членов региональных жюри) (https://www.facebook.com/groups/1907431189355790/)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Носов Дмитрий Михайлович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председатель ЦПМК, (916) 917-43-21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Тороп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Валерия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Валерьевна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,заместитель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председателя ЦПМК,(916) 5153120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Почтовый адрес: cpmksociety@mail.ru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ОБЖ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Черкунов Алексей Викторович,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председатель ЦПМК,  (916) 829-36-18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Елисеева Наталья Владимировна,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заместитель председателя ЦПМК (915) 341-54-54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 обращении по электронной почте 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7"/>
                        </a:rPr>
                        <a:t>aavvc@mail.ru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указывать контактный тел. (мобильный) для связи при отсутствии возможности ответить письмом.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 вопросам проверки выполненных олимпиадных заданий консультации в день проведения теоретического тура (10.02.2020) до 13.00 по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мск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давать не будем.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3" y="1017475"/>
            <a:ext cx="1149395" cy="53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07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1"/>
          <p:cNvSpPr txBox="1">
            <a:spLocks/>
          </p:cNvSpPr>
          <p:nvPr/>
        </p:nvSpPr>
        <p:spPr>
          <a:xfrm>
            <a:off x="2988000" y="252000"/>
            <a:ext cx="5637408" cy="79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2500"/>
          </a:bodyPr>
          <a:lstStyle/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Информация для жюри регионального этапа: связь с ЦПМК во время проведения олимпиады</a:t>
            </a:r>
            <a:endParaRPr lang="ru-RU" dirty="0">
              <a:solidFill>
                <a:srgbClr val="1F497D">
                  <a:lumMod val="7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080792" y="908720"/>
            <a:ext cx="316835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0275" y="116632"/>
            <a:ext cx="1512168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200"/>
              </a:lnSpc>
            </a:pPr>
            <a:r>
              <a:rPr lang="ru-RU" sz="1400" dirty="0" smtClean="0">
                <a:solidFill>
                  <a:srgbClr val="4F81BD">
                    <a:lumMod val="50000"/>
                  </a:srgbClr>
                </a:solidFill>
              </a:rPr>
              <a:t>Министерство просвещения</a:t>
            </a:r>
          </a:p>
          <a:p>
            <a:pPr algn="ctr">
              <a:lnSpc>
                <a:spcPts val="1200"/>
              </a:lnSpc>
            </a:pPr>
            <a:r>
              <a:rPr lang="ru-RU" sz="1400" dirty="0" smtClean="0">
                <a:solidFill>
                  <a:srgbClr val="4F81BD">
                    <a:lumMod val="50000"/>
                  </a:srgbClr>
                </a:solidFill>
              </a:rPr>
              <a:t>Российской </a:t>
            </a:r>
            <a:r>
              <a:rPr lang="ru-RU" sz="1400" dirty="0">
                <a:solidFill>
                  <a:srgbClr val="4F81BD">
                    <a:lumMod val="50000"/>
                  </a:srgbClr>
                </a:solidFill>
              </a:rPr>
              <a:t>Федерации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869039"/>
              </p:ext>
            </p:extLst>
          </p:nvPr>
        </p:nvGraphicFramePr>
        <p:xfrm>
          <a:off x="1856656" y="914840"/>
          <a:ext cx="8049344" cy="554596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512168"/>
                <a:gridCol w="653717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Право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Дарницын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Павел Александрович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специалист ЦПМК (917) 540 05 56,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адрес эл. почты 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3"/>
                        </a:rPr>
                        <a:t>agenttainiy@yandex.ru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Чугунов Михаил Юрьевич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заместитель председателя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ЦПМК (916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 620 67 21,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адрес эл. почты 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4"/>
                        </a:rPr>
                        <a:t>barbarossamj88@yandex.ru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Русский язык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Экстренная связь –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Григорьев Андрей Владимирович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председатель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ЦПМК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(910)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432-36-79 – просьба изначально писать в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Вотсапе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(или на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эл.почту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Телефон активен весь день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января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Вопросы с описанием проблем – по адресу эл. почты 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olympiadarus@yandex.ru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Технология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Смирнова Елена Алексеевна,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председатель ЦПМК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Хаулин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Алексей Николаевич,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заместитель председателям ЦПМК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(916) 412-97-43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Адрес эл. почты: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6"/>
                        </a:rPr>
                        <a:t>cpmkTECHNOLOGY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6"/>
                        </a:rPr>
                        <a:t>@</a:t>
                      </a:r>
                      <a:r>
                        <a:rPr lang="en-US" sz="1400" u="sng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6"/>
                        </a:rPr>
                        <a:t>yandex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6"/>
                        </a:rPr>
                        <a:t>.</a:t>
                      </a:r>
                      <a:r>
                        <a:rPr lang="ru-RU" sz="1400" u="sng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6"/>
                        </a:rPr>
                        <a:t>ru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Физика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Слободянин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Валерий Павлович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заместитель председателя ЦПМК, 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906)-085-52-83, адрес эл. почты: </a:t>
                      </a:r>
                      <a:r>
                        <a:rPr lang="ru-RU" sz="1400" b="1" u="sng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7"/>
                        </a:rPr>
                        <a:t>valera-valera-63@mail.ru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Закрытая группа  в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telegram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для организаторов эксперимента на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местах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по эксперименту все вопросы и замечания лучше всего направлять туда.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Французский язык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Бубнова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Галина Ильинична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председатель ЦПМК, (917) 522-17-65, адрес эл. почты 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8"/>
                        </a:rPr>
                        <a:t>gboubnova@mail.ru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Кулешова Анна Васильевна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зам. председателя ЦПМК, (909) 645-97-70, адрес эл. почты 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9" action="ppaction://hlinkfile"/>
                        </a:rPr>
                        <a:t>ksas3@yandex.ru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Физическая культура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10"/>
                        </a:rPr>
                        <a:t>nnch01@mail.ru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Чесноков Николай Николаевич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председатель ЦПМК (985)773-14-97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Володькин Дмитрий Александрович, п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редставитель ЦПМК - (985) 434-90-82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3" y="1043601"/>
            <a:ext cx="1014125" cy="47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57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1"/>
          <p:cNvSpPr txBox="1">
            <a:spLocks/>
          </p:cNvSpPr>
          <p:nvPr/>
        </p:nvSpPr>
        <p:spPr>
          <a:xfrm>
            <a:off x="2988000" y="252000"/>
            <a:ext cx="5637408" cy="79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2500"/>
          </a:bodyPr>
          <a:lstStyle/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Информация для жюри регионального этапа: связь с ЦПМК во время проведения олимпиады</a:t>
            </a:r>
            <a:endParaRPr lang="ru-RU" dirty="0">
              <a:solidFill>
                <a:srgbClr val="1F497D">
                  <a:lumMod val="7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080792" y="908720"/>
            <a:ext cx="316835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0275" y="116632"/>
            <a:ext cx="1512168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200"/>
              </a:lnSpc>
            </a:pPr>
            <a:r>
              <a:rPr lang="ru-RU" sz="1400" dirty="0" smtClean="0">
                <a:solidFill>
                  <a:srgbClr val="4F81BD">
                    <a:lumMod val="50000"/>
                  </a:srgbClr>
                </a:solidFill>
              </a:rPr>
              <a:t>Министерство просвещения</a:t>
            </a:r>
          </a:p>
          <a:p>
            <a:pPr algn="ctr">
              <a:lnSpc>
                <a:spcPts val="1200"/>
              </a:lnSpc>
            </a:pPr>
            <a:r>
              <a:rPr lang="ru-RU" sz="1400" dirty="0" smtClean="0">
                <a:solidFill>
                  <a:srgbClr val="4F81BD">
                    <a:lumMod val="50000"/>
                  </a:srgbClr>
                </a:solidFill>
              </a:rPr>
              <a:t>Российской </a:t>
            </a:r>
            <a:r>
              <a:rPr lang="ru-RU" sz="1400" dirty="0">
                <a:solidFill>
                  <a:srgbClr val="4F81BD">
                    <a:lumMod val="50000"/>
                  </a:srgbClr>
                </a:solidFill>
              </a:rPr>
              <a:t>Федерации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3124469"/>
              </p:ext>
            </p:extLst>
          </p:nvPr>
        </p:nvGraphicFramePr>
        <p:xfrm>
          <a:off x="1856656" y="1078866"/>
          <a:ext cx="7848872" cy="4952493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224136"/>
                <a:gridCol w="662473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Химия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Архангельская Ольга Валентиновна</a:t>
                      </a:r>
                      <a:r>
                        <a:rPr lang="ru-RU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заместитель председателя ЦПМК</a:t>
                      </a:r>
                      <a:endParaRPr lang="ru-RU" sz="1100" i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i="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E-mail: </a:t>
                      </a:r>
                      <a:r>
                        <a:rPr lang="en-US" sz="1400" i="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3"/>
                        </a:rPr>
                        <a:t>olga.arkh@gmail.com</a:t>
                      </a:r>
                      <a:endParaRPr lang="ru-RU" sz="1100" i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Тел.: +7(910)463-50-01</a:t>
                      </a:r>
                      <a:endParaRPr lang="ru-RU" sz="1100" i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i="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WhatsApp</a:t>
                      </a:r>
                      <a:r>
                        <a:rPr lang="ru-RU" sz="1400" i="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: +7(910)463-50-01</a:t>
                      </a:r>
                      <a:r>
                        <a:rPr lang="ru-RU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  <a:endParaRPr lang="ru-RU" sz="1100" i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Долженко Владимир Дмитриевич</a:t>
                      </a:r>
                      <a:r>
                        <a:rPr lang="ru-RU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секретарь ЦПМК</a:t>
                      </a:r>
                      <a:endParaRPr lang="ru-RU" sz="1100" i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u="sng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Тел</a:t>
                      </a:r>
                      <a:r>
                        <a:rPr lang="ru-RU" sz="1400" i="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.: +7(916)497-48-16</a:t>
                      </a:r>
                      <a:endParaRPr lang="ru-RU" sz="1100" i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i="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WhatsApp</a:t>
                      </a:r>
                      <a:r>
                        <a:rPr lang="ru-RU" sz="1400" i="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: +7(916)497-48-16</a:t>
                      </a:r>
                      <a:endParaRPr lang="ru-RU" sz="1100" i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 пометкой в теме письма «</a:t>
                      </a:r>
                      <a:r>
                        <a:rPr lang="ru-RU" sz="1400" b="1" i="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Региональный этап</a:t>
                      </a:r>
                      <a:r>
                        <a:rPr lang="ru-RU" sz="1400" i="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100" i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Экспериментальный тур:</a:t>
                      </a:r>
                      <a:endParaRPr lang="ru-RU" sz="1100" i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sng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Апяри</a:t>
                      </a:r>
                      <a:r>
                        <a:rPr lang="ru-RU" sz="1400" b="1" i="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Владимир Владимирович</a:t>
                      </a:r>
                      <a:endParaRPr lang="ru-RU" sz="1100" i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i="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E-mail: apyari@mail.ru</a:t>
                      </a:r>
                      <a:endParaRPr lang="ru-RU" sz="1100" i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Экология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Трофимов Илья Евгеньевич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заместитель председателя ЦПМК (964) 725-45-50, можно через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WhatsApp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u="sng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ecoolymp</a:t>
                      </a:r>
                      <a:r>
                        <a:rPr lang="ru-RU" sz="1400" b="1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@</a:t>
                      </a:r>
                      <a:r>
                        <a:rPr lang="ru-RU" sz="1400" b="1" u="sng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есо</a:t>
                      </a:r>
                      <a:r>
                        <a:rPr lang="en-US" sz="1400" b="1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policy</a:t>
                      </a:r>
                      <a:r>
                        <a:rPr lang="ru-RU" sz="1400" b="1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.</a:t>
                      </a:r>
                      <a:r>
                        <a:rPr lang="en-US" sz="1400" b="1" u="sng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ru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Экономика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Только для членов жюри для решения оперативных вопросов: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WhatsApp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https://ilecon.ru/econ-vsosh-jury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Адрес эл. почты: 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6"/>
                        </a:rPr>
                        <a:t>cpmk@iloveeconomics.ru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4" y="1044088"/>
            <a:ext cx="1111772" cy="52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68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1"/>
          <p:cNvSpPr txBox="1">
            <a:spLocks/>
          </p:cNvSpPr>
          <p:nvPr/>
        </p:nvSpPr>
        <p:spPr>
          <a:xfrm>
            <a:off x="2988000" y="252000"/>
            <a:ext cx="6429496" cy="79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Информация для координаторов по вопросам проведения регионального этапа ВсОШ</a:t>
            </a:r>
            <a:endParaRPr lang="ru-RU" dirty="0">
              <a:solidFill>
                <a:srgbClr val="1F497D">
                  <a:lumMod val="7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080792" y="1050765"/>
            <a:ext cx="316835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0275" y="116632"/>
            <a:ext cx="1512168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200"/>
              </a:lnSpc>
            </a:pPr>
            <a:r>
              <a:rPr lang="ru-RU" sz="1400" dirty="0" smtClean="0">
                <a:solidFill>
                  <a:srgbClr val="4F81BD">
                    <a:lumMod val="50000"/>
                  </a:srgbClr>
                </a:solidFill>
              </a:rPr>
              <a:t>Министерство просвещения</a:t>
            </a:r>
          </a:p>
          <a:p>
            <a:pPr algn="ctr">
              <a:lnSpc>
                <a:spcPts val="1200"/>
              </a:lnSpc>
            </a:pPr>
            <a:r>
              <a:rPr lang="ru-RU" sz="1400" dirty="0" smtClean="0">
                <a:solidFill>
                  <a:srgbClr val="4F81BD">
                    <a:lumMod val="50000"/>
                  </a:srgbClr>
                </a:solidFill>
              </a:rPr>
              <a:t>Российской </a:t>
            </a:r>
            <a:r>
              <a:rPr lang="ru-RU" sz="1400" dirty="0">
                <a:solidFill>
                  <a:srgbClr val="4F81BD">
                    <a:lumMod val="50000"/>
                  </a:srgbClr>
                </a:solidFill>
              </a:rPr>
              <a:t>Федерации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76736" y="1772815"/>
            <a:ext cx="6833964" cy="45835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Федеральный центр олимпиадного движения</a:t>
            </a:r>
          </a:p>
          <a:p>
            <a:pPr marL="0" indent="0">
              <a:buNone/>
            </a:pPr>
            <a:endParaRPr lang="ru-RU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ru-RU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Руководитель </a:t>
            </a:r>
            <a:r>
              <a:rPr lang="ru-RU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центра</a:t>
            </a:r>
            <a:endParaRPr lang="ru-RU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ru-RU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Вандышева Ольга Владимировна</a:t>
            </a:r>
          </a:p>
          <a:p>
            <a:pPr marL="0" indent="0">
              <a:buNone/>
            </a:pPr>
            <a:endParaRPr lang="ru-RU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ru-RU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8 991 333 19 </a:t>
            </a:r>
            <a:r>
              <a:rPr lang="ru-RU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49</a:t>
            </a:r>
          </a:p>
          <a:p>
            <a:pPr marL="0" indent="0">
              <a:buNone/>
            </a:pPr>
            <a:r>
              <a:rPr lang="ru-RU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8 499 245 13 19</a:t>
            </a:r>
            <a:endParaRPr lang="ru-RU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fcod@edu.gov.ru</a:t>
            </a:r>
            <a:endParaRPr lang="ru-RU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ru-RU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Аналитик центра</a:t>
            </a:r>
          </a:p>
          <a:p>
            <a:pPr marL="0" indent="0">
              <a:buNone/>
            </a:pPr>
            <a:r>
              <a:rPr lang="ru-RU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Терехова Яна Викторовна</a:t>
            </a:r>
          </a:p>
          <a:p>
            <a:pPr marL="0" indent="0">
              <a:buNone/>
            </a:pPr>
            <a:endParaRPr lang="ru-RU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8 991 333 19 42</a:t>
            </a:r>
          </a:p>
          <a:p>
            <a:pPr marL="0" indent="0">
              <a:buNone/>
            </a:pPr>
            <a:r>
              <a:rPr lang="ru-RU" sz="180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fcod@edu.gov.ru</a:t>
            </a:r>
            <a:endParaRPr lang="ru-RU" sz="180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ru-RU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26" y="1039365"/>
            <a:ext cx="1107557" cy="51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77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1"/>
          <p:cNvSpPr>
            <a:spLocks noGrp="1"/>
          </p:cNvSpPr>
          <p:nvPr>
            <p:ph type="ctrTitle"/>
          </p:nvPr>
        </p:nvSpPr>
        <p:spPr>
          <a:xfrm>
            <a:off x="3588553" y="2420888"/>
            <a:ext cx="5756935" cy="2232248"/>
          </a:xfrm>
        </p:spPr>
        <p:txBody>
          <a:bodyPr anchor="t" anchorCtr="0">
            <a:noAutofit/>
          </a:bodyPr>
          <a:lstStyle/>
          <a:p>
            <a:pPr algn="l"/>
            <a:r>
              <a:rPr lang="ru-RU" sz="3200" dirty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СПАСИБО ЗА ВНИМАНИЕ!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68824" y="5013176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1F497D">
                  <a:lumMod val="7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80276" y="6357245"/>
            <a:ext cx="1943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Москва</a:t>
            </a:r>
          </a:p>
          <a:p>
            <a:pPr algn="ctr"/>
            <a:r>
              <a:rPr lang="ru-RU" sz="1200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17 декабря 2020 г.</a:t>
            </a:r>
            <a:endParaRPr lang="ru-RU" sz="1200" dirty="0">
              <a:solidFill>
                <a:srgbClr val="1F497D">
                  <a:lumMod val="7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96816" y="0"/>
            <a:ext cx="6609184" cy="980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24808" y="105673"/>
            <a:ext cx="658873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300" dirty="0" err="1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Вебинар</a:t>
            </a:r>
            <a:r>
              <a:rPr lang="ru-RU" altLang="ru-RU" sz="1300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по вопросу об организации проведения муниципального этапа всероссийской олимпиады школьников в </a:t>
            </a:r>
            <a:r>
              <a:rPr lang="ru-RU" altLang="ru-RU" sz="13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2020/21 </a:t>
            </a:r>
            <a:r>
              <a:rPr lang="ru-RU" altLang="ru-RU" sz="1300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учебном </a:t>
            </a:r>
            <a:r>
              <a:rPr lang="ru-RU" altLang="ru-RU" sz="13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году</a:t>
            </a:r>
            <a:endParaRPr lang="en-US" altLang="ru-RU" sz="1300" dirty="0">
              <a:solidFill>
                <a:schemeClr val="tx2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0552" y="105673"/>
            <a:ext cx="1656184" cy="1307103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200"/>
              </a:lnSpc>
            </a:pPr>
            <a:r>
              <a:rPr lang="ru-RU" sz="1400" dirty="0" smtClean="0">
                <a:solidFill>
                  <a:prstClr val="white"/>
                </a:solidFill>
              </a:rPr>
              <a:t>Министерство просвещения</a:t>
            </a:r>
          </a:p>
          <a:p>
            <a:pPr algn="ctr">
              <a:lnSpc>
                <a:spcPts val="1200"/>
              </a:lnSpc>
            </a:pPr>
            <a:r>
              <a:rPr lang="ru-RU" sz="1400" dirty="0" smtClean="0">
                <a:solidFill>
                  <a:prstClr val="white"/>
                </a:solidFill>
              </a:rPr>
              <a:t>Российской Федерации</a:t>
            </a:r>
            <a:endParaRPr lang="ru-RU" sz="1400" dirty="0">
              <a:solidFill>
                <a:prstClr val="white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222" y="3107242"/>
            <a:ext cx="2032050" cy="95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284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3080792" y="980728"/>
            <a:ext cx="316835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азвание 1"/>
          <p:cNvSpPr txBox="1">
            <a:spLocks/>
          </p:cNvSpPr>
          <p:nvPr/>
        </p:nvSpPr>
        <p:spPr>
          <a:xfrm>
            <a:off x="2792760" y="188640"/>
            <a:ext cx="6192688" cy="79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Проведение регионального этапа ВсОШ: организационные задачи</a:t>
            </a:r>
            <a:endParaRPr lang="ru-RU" dirty="0">
              <a:solidFill>
                <a:srgbClr val="1F497D">
                  <a:lumMod val="7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32720" y="1268760"/>
            <a:ext cx="7272808" cy="51125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Информационное обеспечение проведения регионального этапа</a:t>
            </a:r>
          </a:p>
          <a:p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Подготовка нормативных документов, соответствующих Порядку проведения ВсОШ</a:t>
            </a:r>
            <a:endParaRPr lang="ru-RU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Подготовка технических специалистов, ответственных за доставку и распечатку заданий</a:t>
            </a:r>
          </a:p>
          <a:p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Подготовка региональных жюри</a:t>
            </a:r>
          </a:p>
          <a:p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Организация работы по передаче сведений в электронную систему учета результатов регионального этапа ВсОШ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170155"/>
            <a:ext cx="1340106" cy="628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76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1"/>
          <p:cNvSpPr txBox="1">
            <a:spLocks/>
          </p:cNvSpPr>
          <p:nvPr/>
        </p:nvSpPr>
        <p:spPr>
          <a:xfrm>
            <a:off x="2792760" y="116632"/>
            <a:ext cx="6768752" cy="72008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Информирование участников, их родителей, педагогов о проведении регионального этапа ВсОШ</a:t>
            </a:r>
            <a:endParaRPr lang="ru-RU" dirty="0">
              <a:solidFill>
                <a:srgbClr val="1F497D">
                  <a:lumMod val="7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152800" y="836712"/>
            <a:ext cx="316835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2504728" y="1556792"/>
            <a:ext cx="7056784" cy="4032448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ru-RU" altLang="ru-RU" sz="1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Информация </a:t>
            </a:r>
            <a:r>
              <a:rPr lang="ru-RU" altLang="ru-RU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 региональном этапе ВсОШ:</a:t>
            </a:r>
          </a:p>
          <a:p>
            <a:pPr marL="0" indent="0" eaLnBrk="1" hangingPunct="1">
              <a:buNone/>
            </a:pPr>
            <a:r>
              <a:rPr lang="ru-RU" altLang="ru-RU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Регламент участия </a:t>
            </a:r>
          </a:p>
          <a:p>
            <a:pPr marL="0" indent="0">
              <a:buNone/>
            </a:pPr>
            <a:r>
              <a:rPr lang="ru-RU" altLang="ru-RU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Правила регистрации участников</a:t>
            </a:r>
          </a:p>
          <a:p>
            <a:pPr marL="0" indent="0" eaLnBrk="1" hangingPunct="1">
              <a:buNone/>
            </a:pPr>
            <a:r>
              <a:rPr lang="ru-RU" altLang="ru-RU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Предметы ВсОШ</a:t>
            </a:r>
          </a:p>
          <a:p>
            <a:pPr marL="0" indent="0" eaLnBrk="1" hangingPunct="1">
              <a:buNone/>
            </a:pPr>
            <a:r>
              <a:rPr lang="ru-RU" altLang="ru-RU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График проведения</a:t>
            </a:r>
          </a:p>
          <a:p>
            <a:pPr marL="0" indent="0" eaLnBrk="1" hangingPunct="1">
              <a:buNone/>
            </a:pPr>
            <a:r>
              <a:rPr lang="ru-RU" altLang="ru-RU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Площадки проведения</a:t>
            </a:r>
          </a:p>
          <a:p>
            <a:pPr marL="0" indent="0" eaLnBrk="1" hangingPunct="1">
              <a:buNone/>
            </a:pPr>
            <a:r>
              <a:rPr lang="ru-RU" altLang="ru-RU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Горячая линия по вопросам организации регионального этапа ВсОШ</a:t>
            </a:r>
          </a:p>
          <a:p>
            <a:pPr marL="0" indent="0" eaLnBrk="1" hangingPunct="1">
              <a:buNone/>
            </a:pPr>
            <a:r>
              <a:rPr lang="ru-RU" altLang="ru-RU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Контакты:</a:t>
            </a:r>
          </a:p>
          <a:p>
            <a:pPr marL="803275" indent="0" eaLnBrk="1" hangingPunct="1">
              <a:buNone/>
            </a:pPr>
            <a:r>
              <a:rPr lang="ru-RU" altLang="ru-RU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оргкомитета, </a:t>
            </a:r>
          </a:p>
          <a:p>
            <a:pPr marL="803275" indent="0" eaLnBrk="1" hangingPunct="1">
              <a:buNone/>
            </a:pPr>
            <a:r>
              <a:rPr lang="ru-RU" altLang="ru-RU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ответственного от органа управления образования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172585"/>
            <a:ext cx="1296144" cy="608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3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1"/>
          <p:cNvSpPr txBox="1">
            <a:spLocks/>
          </p:cNvSpPr>
          <p:nvPr/>
        </p:nvSpPr>
        <p:spPr>
          <a:xfrm>
            <a:off x="2792760" y="116632"/>
            <a:ext cx="6912768" cy="50405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Нормативное обеспечение регионального этапа ВсОШ</a:t>
            </a:r>
            <a:endParaRPr lang="ru-RU" dirty="0">
              <a:solidFill>
                <a:srgbClr val="1F497D">
                  <a:lumMod val="7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2216696" y="476672"/>
            <a:ext cx="7632848" cy="630932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ru-R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Порядок</a:t>
            </a:r>
            <a:r>
              <a:rPr lang="ru-RU" alt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проведения всероссийской олимпиады школьников, утвержденный приказом Минобрнауки России от 18.11.2013 </a:t>
            </a:r>
            <a:br>
              <a:rPr lang="ru-RU" alt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alt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№ 1252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ru-RU" sz="1600" b="1" i="1" u="sng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Минпросвещения России</a:t>
            </a: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ru-R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 установлении  сроков проведения РЭ ВсОШ</a:t>
            </a:r>
            <a:br>
              <a:rPr lang="ru-RU" altLang="ru-R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altLang="ru-R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(приказ от 24 ноября 2020 г. № 669)</a:t>
            </a:r>
            <a:endParaRPr lang="ru-RU" altLang="ru-RU" sz="1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ru-RU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Временные регламенты проведения РЭ </a:t>
            </a:r>
            <a:r>
              <a:rPr lang="ru-RU" altLang="ru-R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ВсОШ (письмо </a:t>
            </a:r>
            <a:br>
              <a:rPr lang="ru-RU" altLang="ru-R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altLang="ru-R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от 11 декабря 2020 г. № 03-1524)</a:t>
            </a:r>
            <a:endParaRPr lang="ru-RU" altLang="ru-RU" sz="1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ru-RU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Требования к РЭ </a:t>
            </a:r>
            <a:r>
              <a:rPr lang="ru-RU" altLang="ru-R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ВсОШ по каждому общеобразовательному предмету</a:t>
            </a: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Задания </a:t>
            </a:r>
            <a:r>
              <a:rPr lang="ru-RU" alt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РЭ ВсОШ </a:t>
            </a:r>
            <a:r>
              <a:rPr lang="ru-RU" alt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(доставка)</a:t>
            </a:r>
          </a:p>
          <a:p>
            <a:pPr marL="609600" indent="-609600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ru-RU" sz="1600" b="1" i="1" u="sng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Организатор </a:t>
            </a:r>
            <a:r>
              <a:rPr lang="ru-RU" altLang="ru-RU" sz="1600" b="1" i="1" u="sng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РЭ ВсОШ</a:t>
            </a: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ru-R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Приказ </a:t>
            </a:r>
            <a:r>
              <a:rPr lang="ru-RU" altLang="ru-RU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о составе региональной ПМК</a:t>
            </a:r>
            <a:r>
              <a:rPr lang="ru-RU" alt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ru-RU" altLang="ru-RU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ru-RU" sz="1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Ежегодно</a:t>
            </a:r>
            <a:r>
              <a:rPr lang="ru-RU" altLang="ru-RU" sz="16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ru-R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Утверждение количества участников РЭ </a:t>
            </a: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ru-R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Утверждение </a:t>
            </a:r>
            <a:r>
              <a:rPr lang="ru-RU" altLang="ru-RU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проходных баллах на РЭ ВсОШ по итогам МЭ </a:t>
            </a:r>
            <a:r>
              <a:rPr lang="ru-RU" altLang="ru-RU" sz="16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ВсОШ</a:t>
            </a:r>
            <a:endParaRPr lang="ru-RU" altLang="ru-RU" sz="16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ru-R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Приказ </a:t>
            </a:r>
            <a:r>
              <a:rPr lang="ru-RU" altLang="ru-RU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организатора о проведении регионального этапа  </a:t>
            </a:r>
            <a:r>
              <a:rPr lang="ru-RU" alt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(площадки проведения по предметам ВсОШ) </a:t>
            </a: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ru-RU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Приказ организатора </a:t>
            </a:r>
            <a:r>
              <a:rPr lang="ru-RU" altLang="ru-R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РЭ о </a:t>
            </a:r>
            <a:r>
              <a:rPr lang="ru-RU" altLang="ru-RU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составах </a:t>
            </a:r>
            <a:r>
              <a:rPr lang="ru-RU" altLang="ru-R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Оргкомитета </a:t>
            </a:r>
            <a:r>
              <a:rPr lang="ru-RU" altLang="ru-RU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и Жюри </a:t>
            </a:r>
            <a:r>
              <a:rPr lang="ru-RU" alt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alt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alt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 </a:t>
            </a:r>
            <a:r>
              <a:rPr lang="ru-RU" alt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предметам  РЭ ВсОШ </a:t>
            </a: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ru-RU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Приказ об итогах  РЭ ВсОШ</a:t>
            </a:r>
            <a:r>
              <a:rPr lang="ru-RU" alt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, внесение данных в </a:t>
            </a:r>
            <a:r>
              <a:rPr lang="ru-RU" alt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ЭСУ и ГИР об одаренных детях</a:t>
            </a:r>
            <a:endParaRPr lang="ru-RU" alt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04" y="188640"/>
            <a:ext cx="1137990" cy="533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15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3080792" y="995527"/>
            <a:ext cx="316835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азвание 1"/>
          <p:cNvSpPr txBox="1">
            <a:spLocks/>
          </p:cNvSpPr>
          <p:nvPr/>
        </p:nvSpPr>
        <p:spPr>
          <a:xfrm>
            <a:off x="2792760" y="188640"/>
            <a:ext cx="6192688" cy="79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Последовательность процедур при проведении регионального этапа ВсОШ</a:t>
            </a:r>
            <a:endParaRPr lang="ru-RU" dirty="0">
              <a:solidFill>
                <a:srgbClr val="1F497D">
                  <a:lumMod val="7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9848820"/>
              </p:ext>
            </p:extLst>
          </p:nvPr>
        </p:nvGraphicFramePr>
        <p:xfrm>
          <a:off x="1208584" y="1600200"/>
          <a:ext cx="820211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13240" y="2996952"/>
            <a:ext cx="2016224" cy="2862322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ru-RU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Подведение итогов</a:t>
            </a:r>
          </a:p>
          <a:p>
            <a:endParaRPr lang="ru-R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217145"/>
            <a:ext cx="1224136" cy="57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70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3080792" y="995527"/>
            <a:ext cx="316835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азвание 1"/>
          <p:cNvSpPr txBox="1">
            <a:spLocks/>
          </p:cNvSpPr>
          <p:nvPr/>
        </p:nvSpPr>
        <p:spPr>
          <a:xfrm>
            <a:off x="2792760" y="188640"/>
            <a:ext cx="6192688" cy="79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Проведение регионального этапа ВсОШ: </a:t>
            </a:r>
          </a:p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наиболее распространенные нарушения </a:t>
            </a:r>
            <a:endParaRPr lang="ru-RU" dirty="0">
              <a:solidFill>
                <a:srgbClr val="1F497D">
                  <a:lumMod val="7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32720" y="1268760"/>
            <a:ext cx="7272808" cy="504056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 проводится анализ олимпиадных заданий, показ выполненных олимпиадных работ, </a:t>
            </a: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Происходит изменение баллов без процедуры апелляции</a:t>
            </a: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Апелляция подается без процедуры показа выполненных работ</a:t>
            </a: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 размещаются работы победителей и призеров олимпиады</a:t>
            </a:r>
            <a:endParaRPr lang="ru-RU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2" y="188640"/>
            <a:ext cx="1296144" cy="608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83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1"/>
          <p:cNvSpPr txBox="1">
            <a:spLocks/>
          </p:cNvSpPr>
          <p:nvPr/>
        </p:nvSpPr>
        <p:spPr>
          <a:xfrm>
            <a:off x="2863602" y="188640"/>
            <a:ext cx="6336704" cy="92745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ru-RU" dirty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Проведение регионального этапа </a:t>
            </a: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ВсОШ: </a:t>
            </a:r>
          </a:p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вопросы организации в 2021 году</a:t>
            </a:r>
            <a:endParaRPr lang="ru-RU" dirty="0">
              <a:solidFill>
                <a:srgbClr val="1F497D">
                  <a:lumMod val="7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080792" y="927456"/>
            <a:ext cx="316835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32720" y="1268760"/>
            <a:ext cx="7665454" cy="4813995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Использование информационно-коммуникационных технологий при проведении анализа выполненных работ, показа работ, апелляции</a:t>
            </a:r>
          </a:p>
          <a:p>
            <a:r>
              <a:rPr lang="ru-RU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Видеофиксация</a:t>
            </a:r>
            <a:endParaRPr lang="ru-RU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Использование скан-копий выполненных олимпиадных работ</a:t>
            </a: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Организация процедуры апелляции</a:t>
            </a:r>
            <a:endParaRPr lang="ru-RU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179971"/>
            <a:ext cx="1082963" cy="50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77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1"/>
          <p:cNvSpPr txBox="1">
            <a:spLocks/>
          </p:cNvSpPr>
          <p:nvPr/>
        </p:nvSpPr>
        <p:spPr>
          <a:xfrm>
            <a:off x="2792760" y="116632"/>
            <a:ext cx="6552728" cy="10801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 внесении сведений о результатах регионального этапа в ЭСУ</a:t>
            </a:r>
            <a:endParaRPr lang="ru-RU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988000" y="908720"/>
            <a:ext cx="316835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36" r="5010" b="43430"/>
          <a:stretch/>
        </p:blipFill>
        <p:spPr bwMode="auto">
          <a:xfrm>
            <a:off x="2144688" y="1196752"/>
            <a:ext cx="7048882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719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1"/>
          <p:cNvSpPr txBox="1">
            <a:spLocks/>
          </p:cNvSpPr>
          <p:nvPr/>
        </p:nvSpPr>
        <p:spPr>
          <a:xfrm>
            <a:off x="2792760" y="116632"/>
            <a:ext cx="6120680" cy="8769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График проведения регионального этапа </a:t>
            </a:r>
          </a:p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 загрузки данных в ЭСУ</a:t>
            </a:r>
            <a:endParaRPr lang="ru-RU" dirty="0">
              <a:solidFill>
                <a:srgbClr val="1F497D">
                  <a:lumMod val="7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988000" y="908720"/>
            <a:ext cx="316835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5201502"/>
              </p:ext>
            </p:extLst>
          </p:nvPr>
        </p:nvGraphicFramePr>
        <p:xfrm>
          <a:off x="2792760" y="1021904"/>
          <a:ext cx="6912768" cy="55754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0320"/>
                <a:gridCol w="1931509"/>
                <a:gridCol w="2100939"/>
              </a:tblGrid>
              <a:tr h="174074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Название общеобразовательного предмета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7051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Дата проведения </a:t>
                      </a:r>
                    </a:p>
                    <a:p>
                      <a:pPr marL="27051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8890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Последний день внесения результатов </a:t>
                      </a:r>
                      <a:endParaRPr lang="ru-RU" sz="1600" dirty="0" smtClean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8890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В электронную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систему учета</a:t>
                      </a:r>
                    </a:p>
                  </a:txBody>
                  <a:tcPr marL="68580" marR="68580" marT="0" marB="0"/>
                </a:tc>
              </a:tr>
              <a:tr h="4257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Французский язык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</a:t>
                      </a:r>
                      <a:r>
                        <a:rPr lang="en-US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</a:t>
                      </a: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,1</a:t>
                      </a:r>
                      <a:r>
                        <a:rPr lang="en-US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</a:t>
                      </a: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января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27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января</a:t>
                      </a:r>
                    </a:p>
                  </a:txBody>
                  <a:tcPr marL="68580" marR="68580" marT="0" marB="0"/>
                </a:tc>
              </a:tr>
              <a:tr h="3801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Литература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14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января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29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января</a:t>
                      </a:r>
                    </a:p>
                  </a:txBody>
                  <a:tcPr marL="68580" marR="68580" marT="0" marB="0"/>
                </a:tc>
              </a:tr>
              <a:tr h="3728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Русский язык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января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3774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Информатика и ИКТ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16,18 января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3829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Химия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19,20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января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 февраля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3765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ОБЖ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21,22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января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</a:p>
                  </a:txBody>
                  <a:tcPr marL="68580" marR="68580" marT="0" marB="0"/>
                </a:tc>
              </a:tr>
              <a:tr h="3820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Физика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23,25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января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</a:p>
                  </a:txBody>
                  <a:tcPr marL="68580" marR="68580" marT="0" marB="0"/>
                </a:tc>
              </a:tr>
              <a:tr h="37380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Биология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26,28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января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</a:p>
                  </a:txBody>
                  <a:tcPr marL="68580" marR="68580" marT="0" marB="0"/>
                </a:tc>
              </a:tr>
              <a:tr h="3783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Астрономия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27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января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</a:p>
                  </a:txBody>
                  <a:tcPr marL="68580" marR="68580" marT="0" marB="0"/>
                </a:tc>
              </a:tr>
              <a:tr h="3847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Экономика</a:t>
                      </a:r>
                      <a:endParaRPr lang="ru-RU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29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января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февраля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188640"/>
            <a:ext cx="1207570" cy="56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85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4162</TotalTime>
  <Words>1347</Words>
  <Application>Microsoft Office PowerPoint</Application>
  <PresentationFormat>Лист A4 (210x297 мм)</PresentationFormat>
  <Paragraphs>308</Paragraphs>
  <Slides>18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18</vt:i4>
      </vt:variant>
    </vt:vector>
  </HeadingPairs>
  <TitlesOfParts>
    <vt:vector size="29" baseType="lpstr">
      <vt:lpstr>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11_Тема Office</vt:lpstr>
      <vt:lpstr>12_Тема Office</vt:lpstr>
      <vt:lpstr>Региональный этап всероссийской олимпиады школьников в 2020 году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 (ШРИФТ  VERDANA  размер 18)</dc:title>
  <dc:creator>Пользватель</dc:creator>
  <cp:lastModifiedBy>User</cp:lastModifiedBy>
  <cp:revision>220</cp:revision>
  <cp:lastPrinted>2020-12-17T05:59:42Z</cp:lastPrinted>
  <dcterms:created xsi:type="dcterms:W3CDTF">2018-02-26T06:57:30Z</dcterms:created>
  <dcterms:modified xsi:type="dcterms:W3CDTF">2020-12-17T09:21:21Z</dcterms:modified>
</cp:coreProperties>
</file>