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8" r:id="rId4"/>
    <p:sldId id="279" r:id="rId5"/>
    <p:sldId id="273" r:id="rId6"/>
    <p:sldId id="281" r:id="rId7"/>
    <p:sldId id="274" r:id="rId8"/>
    <p:sldId id="275" r:id="rId9"/>
    <p:sldId id="280" r:id="rId10"/>
    <p:sldId id="276" r:id="rId11"/>
    <p:sldId id="277" r:id="rId12"/>
    <p:sldId id="286" r:id="rId13"/>
    <p:sldId id="264" r:id="rId14"/>
    <p:sldId id="282" r:id="rId15"/>
    <p:sldId id="283" r:id="rId16"/>
    <p:sldId id="284" r:id="rId17"/>
    <p:sldId id="285" r:id="rId18"/>
    <p:sldId id="287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F1D"/>
    <a:srgbClr val="59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2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file:///\\server\&#1054;&#1073;&#1097;&#1072;&#1103;%20&#1085;&#1072;%20&#1089;&#1077;&#1088;&#1074;&#1077;&#1088;&#1077;\&#1053;&#1040;&#1057;&#1058;&#1040;&#1042;&#1053;&#1048;&#1063;&#1045;&#1057;&#1058;&#1042;&#1054;\&#1044;&#1086;&#1088;&#1086;&#1078;&#1085;&#1072;&#1103;%20&#1082;&#1072;&#1088;&#1090;&#1072;%20&#1085;&#1072;&#1089;&#1090;&#1072;&#1074;&#1085;&#1080;&#1095;&#1077;&#1089;&#1090;&#1074;&#1072;.pdf" TargetMode="External"/><Relationship Id="rId18" Type="http://schemas.openxmlformats.org/officeDocument/2006/relationships/hyperlink" Target="file:///\\server\&#1054;&#1073;&#1097;&#1072;&#1103;%20&#1085;&#1072;%20&#1089;&#1077;&#1088;&#1074;&#1077;&#1088;&#1077;\&#1053;&#1040;&#1057;&#1058;&#1040;&#1042;&#1053;&#1048;&#1063;&#1045;&#1057;&#1058;&#1042;&#1054;\dnevnik-nastavnika.docx" TargetMode="Externa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hyperlink" Target="file:///\\server\&#1054;&#1073;&#1097;&#1072;&#1103;%20&#1085;&#1072;%20&#1089;&#1077;&#1088;&#1074;&#1077;&#1088;&#1077;\&#1053;&#1040;&#1057;&#1058;&#1040;&#1042;&#1053;&#1048;&#1063;&#1045;&#1057;&#1058;&#1042;&#1054;\&#1054;&#1090;&#1095;&#1077;&#1090;&#1099;%20&#1085;&#1072;&#1089;&#1090;&#1072;&#1074;&#1085;&#1080;&#1082;&#1086;&#1074;" TargetMode="External"/><Relationship Id="rId2" Type="http://schemas.openxmlformats.org/officeDocument/2006/relationships/image" Target="../media/image1.png"/><Relationship Id="rId16" Type="http://schemas.openxmlformats.org/officeDocument/2006/relationships/hyperlink" Target="&#1040;.&#1057;/&#1040;&#1044;&#1052;&#1048;&#1053;&#1048;&#1057;&#1058;&#1056;.%20&#1056;&#1040;&#1041;&#1054;&#1058;&#1040;/&#1053;&#1072;&#1089;&#1090;&#1072;&#1074;&#1085;&#1080;&#1095;&#1077;&#1089;&#1090;&#1074;&#1086;/&#1052;&#1040;&#1056;&#1058;%202021/&#1041;&#1040;&#1047;&#1040;%20&#1040;&#1055;&#1056;&#1045;&#1051;&#1068;%202021.docx" TargetMode="External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hyperlink" Target="file:///\\server\&#1054;&#1073;&#1097;&#1072;&#1103;%20&#1085;&#1072;%20&#1089;&#1077;&#1088;&#1074;&#1077;&#1088;&#1077;\&#1053;&#1040;&#1057;&#1058;&#1040;&#1042;&#1053;&#1048;&#1063;&#1045;&#1057;&#1058;&#1042;&#1054;\&#8470;%2022%20&#1086;&#1090;%2028.01.2021%20&#1054;%20&#1089;&#1086;&#1079;&#1076;&#1072;&#1085;&#1080;&#1080;%20&#1096;&#1082;&#1086;&#1083;&#1099;%20&#1085;&#1072;&#1089;&#1090;&#1072;&#1074;&#1085;&#1080;&#1082;&#1086;&#1074;.docx" TargetMode="External"/><Relationship Id="rId10" Type="http://schemas.microsoft.com/office/2007/relationships/hdphoto" Target="../media/hdphoto3.wdp"/><Relationship Id="rId19" Type="http://schemas.openxmlformats.org/officeDocument/2006/relationships/hyperlink" Target="file:///\\server\&#1054;&#1073;&#1097;&#1072;&#1103;%20&#1085;&#1072;%20&#1089;&#1077;&#1088;&#1074;&#1077;&#1088;&#1077;\&#1053;&#1040;&#1057;&#1058;&#1040;&#1042;&#1053;&#1048;&#1063;&#1045;&#1057;&#1058;&#1042;&#1054;\dnevnik-nastavlyaemogo-1.docx" TargetMode="External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hyperlink" Target="file:///\\server\&#1054;&#1073;&#1097;&#1072;&#1103;%20&#1085;&#1072;%20&#1089;&#1077;&#1088;&#1074;&#1077;&#1088;&#1077;\&#1053;&#1040;&#1057;&#1058;&#1040;&#1042;&#1053;&#1048;&#1063;&#1045;&#1057;&#1058;&#1042;&#1054;\&#1055;&#1088;&#1086;&#1075;&#1088;&#1072;&#1084;&#1084;&#1072;%20&#1085;&#1072;&#1089;&#1090;&#1072;&#1074;&#1085;&#1080;&#1095;&#1077;&#1089;&#1090;&#1074;&#1072;\&#1055;&#1088;&#1086;&#1075;&#1088;&#1072;&#1084;&#1084;&#1072;%20&#1094;&#1077;&#1083;&#1077;&#1074;&#1086;&#1081;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4zar.uralschool.ru/site/pub?id=625" TargetMode="Externa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E06020-5D60-4FE1-AC8C-DADCE298E5D4}"/>
              </a:ext>
            </a:extLst>
          </p:cNvPr>
          <p:cNvSpPr/>
          <p:nvPr/>
        </p:nvSpPr>
        <p:spPr>
          <a:xfrm>
            <a:off x="0" y="12239"/>
            <a:ext cx="12244202" cy="6892330"/>
          </a:xfrm>
          <a:prstGeom prst="rect">
            <a:avLst/>
          </a:prstGeom>
          <a:gradFill flip="none" rotWithShape="1">
            <a:gsLst>
              <a:gs pos="57000">
                <a:srgbClr val="F9F8F7"/>
              </a:gs>
              <a:gs pos="73000">
                <a:srgbClr val="FFFFFF"/>
              </a:gs>
              <a:gs pos="0">
                <a:srgbClr val="EEE5DA"/>
              </a:gs>
              <a:gs pos="34000">
                <a:srgbClr val="EDEAE7"/>
              </a:gs>
              <a:gs pos="98000">
                <a:srgbClr val="EEE5D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EEE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8275" y="4306234"/>
            <a:ext cx="12187650" cy="263829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C44ABD6-161D-4232-AD3D-573E12118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88" y="1292850"/>
            <a:ext cx="9519825" cy="1213972"/>
          </a:xfrm>
        </p:spPr>
        <p:txBody>
          <a:bodyPr>
            <a:noAutofit/>
          </a:bodyPr>
          <a:lstStyle/>
          <a:p>
            <a:pPr algn="l" defTabSz="844083">
              <a:lnSpc>
                <a:spcPct val="100000"/>
              </a:lnSpc>
            </a:pPr>
            <a:r>
              <a:rPr lang="ru-RU" sz="3200" b="1" dirty="0">
                <a:solidFill>
                  <a:srgbClr val="59101C"/>
                </a:solidFill>
                <a:latin typeface="Roboto (Заголовки)"/>
                <a:ea typeface="Roboto Condensed" panose="02000000000000000000" pitchFamily="2" charset="0"/>
                <a:cs typeface="Arial" panose="020B0604020202020204" pitchFamily="34" charset="0"/>
                <a:sym typeface="Helvetica Neue"/>
              </a:rPr>
              <a:t>Реализация целевой модели наставничества в МБОУ ГО Заречный «СОШ № 4»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192050" y="1468582"/>
            <a:ext cx="1870642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6F08736-5584-4D10-B3B0-6130A48F8F58}"/>
              </a:ext>
            </a:extLst>
          </p:cNvPr>
          <p:cNvSpPr txBox="1">
            <a:spLocks/>
          </p:cNvSpPr>
          <p:nvPr/>
        </p:nvSpPr>
        <p:spPr>
          <a:xfrm>
            <a:off x="2522214" y="5821725"/>
            <a:ext cx="7199773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endParaRPr lang="ru-RU" sz="1400" dirty="0">
              <a:solidFill>
                <a:srgbClr val="59101C"/>
              </a:solidFill>
              <a:latin typeface="Roboto (Заголовки)"/>
              <a:ea typeface="Roboto Condensed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89" y="2822785"/>
            <a:ext cx="3411744" cy="222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49349" y="6237308"/>
            <a:ext cx="432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0F1D"/>
                </a:solidFill>
                <a:effectLst/>
                <a:uLnTx/>
                <a:uFillTx/>
              </a:rPr>
              <a:t>А.С. Боровкова, Куратор ЦМН</a:t>
            </a:r>
          </a:p>
        </p:txBody>
      </p:sp>
    </p:spTree>
    <p:extLst>
      <p:ext uri="{BB962C8B-B14F-4D97-AF65-F5344CB8AC3E}">
        <p14:creationId xmlns:p14="http://schemas.microsoft.com/office/powerpoint/2010/main" val="245434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6967" y="722638"/>
            <a:ext cx="8206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Проблемы, возникшие при формировании баз наставников и наставляемых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48733" y="1844658"/>
            <a:ext cx="8229600" cy="37893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Сопротивление наставников и наставляемых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Тайм-менеджмент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Отсутствие четких целей и задач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Отсутствие мотивации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Отсутствие интереса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Неправильное позиционирование наставников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Проблема мониторинга эффективности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Проблема обмена опытом</a:t>
            </a:r>
          </a:p>
        </p:txBody>
      </p:sp>
    </p:spTree>
    <p:extLst>
      <p:ext uri="{BB962C8B-B14F-4D97-AF65-F5344CB8AC3E}">
        <p14:creationId xmlns:p14="http://schemas.microsoft.com/office/powerpoint/2010/main" val="176497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7008" y="890946"/>
            <a:ext cx="873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Обучение наставников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013" y="1725031"/>
            <a:ext cx="4112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Школа наставничества» 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113283" y="1342751"/>
            <a:ext cx="4038600" cy="49421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0" y="2562657"/>
            <a:ext cx="2650551" cy="25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20413" r="50864" b="6177"/>
          <a:stretch/>
        </p:blipFill>
        <p:spPr bwMode="auto">
          <a:xfrm>
            <a:off x="4481180" y="1738483"/>
            <a:ext cx="4548624" cy="50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6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6022" y="634138"/>
            <a:ext cx="873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113283" y="1342751"/>
            <a:ext cx="4038600" cy="49421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2513" r="1244" b="8817"/>
          <a:stretch/>
        </p:blipFill>
        <p:spPr bwMode="auto">
          <a:xfrm>
            <a:off x="262466" y="891420"/>
            <a:ext cx="11667067" cy="599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01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" y="128541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1256648" y="545639"/>
            <a:ext cx="8963126" cy="88110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наставнических пар, групп</a:t>
            </a:r>
          </a:p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Формы работы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5517" y="1577983"/>
            <a:ext cx="27443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24745" r="51191" b="9174"/>
          <a:stretch/>
        </p:blipFill>
        <p:spPr bwMode="auto">
          <a:xfrm>
            <a:off x="5164961" y="1358119"/>
            <a:ext cx="5208555" cy="53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22156" r="66704" b="18115"/>
          <a:stretch/>
        </p:blipFill>
        <p:spPr bwMode="auto">
          <a:xfrm>
            <a:off x="791277" y="1426748"/>
            <a:ext cx="3556000" cy="532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91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" y="128541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1281161" y="428545"/>
            <a:ext cx="8963126" cy="124316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наставнических пар, групп</a:t>
            </a:r>
          </a:p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Формы работы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5517" y="1577983"/>
            <a:ext cx="27443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19859" r="18043" b="13881"/>
          <a:stretch/>
        </p:blipFill>
        <p:spPr bwMode="auto">
          <a:xfrm>
            <a:off x="0" y="1738483"/>
            <a:ext cx="5276193" cy="361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15232" r="18429" b="18341"/>
          <a:stretch/>
        </p:blipFill>
        <p:spPr bwMode="auto">
          <a:xfrm>
            <a:off x="5318772" y="1738483"/>
            <a:ext cx="5097518" cy="353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73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" y="128541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1152586" y="714148"/>
            <a:ext cx="8963126" cy="77551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наставнических пар, групп</a:t>
            </a:r>
          </a:p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Формы работы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</p:txBody>
      </p:sp>
      <p:pic>
        <p:nvPicPr>
          <p:cNvPr id="38" name="Рисунок 37" descr="Квадратная академическая шапочка контур">
            <a:extLst>
              <a:ext uri="{FF2B5EF4-FFF2-40B4-BE49-F238E27FC236}">
                <a16:creationId xmlns:a16="http://schemas.microsoft.com/office/drawing/2014/main" xmlns="" id="{30F3CD7C-4812-42C2-A6FD-7A75B00069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363891" y="5658548"/>
            <a:ext cx="914400" cy="914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5517" y="1577983"/>
            <a:ext cx="27443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19410" r="20725" b="14110"/>
          <a:stretch/>
        </p:blipFill>
        <p:spPr bwMode="auto">
          <a:xfrm>
            <a:off x="99009" y="1600482"/>
            <a:ext cx="4960281" cy="357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26742" r="26268" b="8612"/>
          <a:stretch/>
        </p:blipFill>
        <p:spPr bwMode="auto">
          <a:xfrm>
            <a:off x="5153949" y="1549084"/>
            <a:ext cx="5300570" cy="508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0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11030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" y="128541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1256648" y="218434"/>
            <a:ext cx="8963126" cy="124316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наставнических пар, групп</a:t>
            </a:r>
          </a:p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Формы работы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5517" y="1577983"/>
            <a:ext cx="27443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15570" r="31648" b="21212"/>
          <a:stretch/>
        </p:blipFill>
        <p:spPr bwMode="auto">
          <a:xfrm>
            <a:off x="52189" y="1629997"/>
            <a:ext cx="4176763" cy="48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19106" r="16344" b="6932"/>
          <a:stretch/>
        </p:blipFill>
        <p:spPr bwMode="auto">
          <a:xfrm>
            <a:off x="4413326" y="1430681"/>
            <a:ext cx="7726485" cy="542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8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" y="128541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1256648" y="218434"/>
            <a:ext cx="8963126" cy="124316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наставнических пар, групп</a:t>
            </a:r>
          </a:p>
          <a:p>
            <a:pPr algn="ctr" defTabSz="844083">
              <a:lnSpc>
                <a:spcPct val="100000"/>
              </a:lnSpc>
            </a:pP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Формы работы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5517" y="1577983"/>
            <a:ext cx="27443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0286" y="1532634"/>
            <a:ext cx="7412313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Рабочая группа по внедрению проекта «Целевая модель наставничества»</a:t>
            </a: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  <a:hlinkClick r:id="rId13" action="ppaction://hlinkfile"/>
              </a:rPr>
              <a:t>«Дорожная карта» 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  <a:hlinkClick r:id="rId14" action="ppaction://hlinkfile"/>
              </a:rPr>
              <a:t>Программа целевой модели наставничества 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onstantia"/>
                <a:hlinkClick r:id="rId15" action="ppaction://hlinkfile"/>
              </a:rPr>
              <a:t>«Школа наставничества»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«Круглый стол»</a:t>
            </a: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  <a:hlinkClick r:id="rId16" action="ppaction://hlinkfile"/>
              </a:rPr>
              <a:t>База наставников/наставляемых 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Анкетирование</a:t>
            </a: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Педагогический совет</a:t>
            </a: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Родительских собрания </a:t>
            </a: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Классные часы   </a:t>
            </a: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 Совещание наставников</a:t>
            </a: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  <a:hlinkClick r:id="rId17" action="ppaction://hlinkfile"/>
              </a:rPr>
              <a:t>Отчет наставника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  <a:hlinkClick r:id="rId18" action="ppaction://hlinkfile"/>
              </a:rPr>
              <a:t>Дневник наставника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070C0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Constantia"/>
                <a:hlinkClick r:id="rId19" action="ppaction://hlinkfile"/>
              </a:rPr>
              <a:t>Дневник наставляемого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A918080-AA06-134D-924F-39A10D56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1" y="2349475"/>
            <a:ext cx="4677301" cy="263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1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6552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" y="128541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1256648" y="218434"/>
            <a:ext cx="8963126" cy="124316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5517" y="1577983"/>
            <a:ext cx="27443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65387" y="1126636"/>
            <a:ext cx="7623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Завершение программы наставничества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9449" y="1917852"/>
            <a:ext cx="874448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Представление результатов работы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Сбор обратной связи от участников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Организация и проведение финального мероприятия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Награждение лучших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Формирование  КЕЙСА успешных практик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01235" y="4741916"/>
            <a:ext cx="9112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СПАСИБО ЗА ВНИМАНИЕ!!!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41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2798"/>
          <a:stretch/>
        </p:blipFill>
        <p:spPr>
          <a:xfrm>
            <a:off x="0" y="5715443"/>
            <a:ext cx="12187650" cy="1142557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323930" y="1634801"/>
            <a:ext cx="7105379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Центр непрерывного повышения профессионального мастерства педагогических работников </a:t>
            </a:r>
          </a:p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«Учитель будущего»</a:t>
            </a: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22CC76F1-8F06-4FF0-B62A-9B55B7CBE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559" b="4799"/>
          <a:stretch>
            <a:fillRect/>
          </a:stretch>
        </p:blipFill>
        <p:spPr>
          <a:xfrm>
            <a:off x="3818224" y="2947832"/>
            <a:ext cx="2022097" cy="1832838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7727902B-E584-4B2A-948D-151E9C7F284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531" t="23189" r="12190" b="14578"/>
          <a:stretch>
            <a:fillRect/>
          </a:stretch>
        </p:blipFill>
        <p:spPr>
          <a:xfrm>
            <a:off x="357265" y="2638741"/>
            <a:ext cx="2350834" cy="2978733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xmlns="" id="{53F0F543-ECE5-4A67-A170-C5EC8E08A5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081423" y="2947832"/>
            <a:ext cx="2022096" cy="2022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04C0B94-3754-4BDA-9D80-A904696FE88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5B0F1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40086" y="3785610"/>
            <a:ext cx="905164" cy="905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8DDA04F-7E6B-4259-97C3-AC6448F4FE33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8055129" y="3809192"/>
            <a:ext cx="833582" cy="833582"/>
          </a:xfrm>
          <a:prstGeom prst="rect">
            <a:avLst/>
          </a:prstGeom>
        </p:spPr>
      </p:pic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6EB59738-1A57-49B5-AD64-51B4292B94EC}"/>
              </a:ext>
            </a:extLst>
          </p:cNvPr>
          <p:cNvSpPr txBox="1">
            <a:spLocks/>
          </p:cNvSpPr>
          <p:nvPr/>
        </p:nvSpPr>
        <p:spPr>
          <a:xfrm>
            <a:off x="2544024" y="4902417"/>
            <a:ext cx="9343175" cy="1139986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В Свердловской области более 70 тыс. педагогов. Хотите быть в контакте?</a:t>
            </a:r>
          </a:p>
          <a:p>
            <a:pPr algn="ctr" defTabSz="844083">
              <a:lnSpc>
                <a:spcPct val="100000"/>
              </a:lnSpc>
            </a:pPr>
            <a:r>
              <a:rPr lang="ru-RU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Присоединяйтесь</a:t>
            </a:r>
          </a:p>
        </p:txBody>
      </p:sp>
    </p:spTree>
    <p:extLst>
      <p:ext uri="{BB962C8B-B14F-4D97-AF65-F5344CB8AC3E}">
        <p14:creationId xmlns:p14="http://schemas.microsoft.com/office/powerpoint/2010/main" val="319667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29" y="1005922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6604" y="940185"/>
            <a:ext cx="10382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Подготовка условий для запуска</a:t>
            </a:r>
            <a:r>
              <a:rPr kumimoji="0" lang="ru-RU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51103" y="1657040"/>
            <a:ext cx="4752618" cy="41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назначен куратор;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создана рабочая группа;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определены задачи, формы и ожидаемые результаты наставничества;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обеспечено нормативно-правовое оформление программы;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Результат – Дорожная карта, Программа целевой модели наставничества.</a:t>
            </a:r>
          </a:p>
          <a:p>
            <a:endParaRPr lang="ru-RU" dirty="0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5573110" y="1738483"/>
            <a:ext cx="4038600" cy="49421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3A2B83D5-178D-0AFE-7DDC-8C764C586CCF}"/>
              </a:ext>
            </a:extLst>
          </p:cNvPr>
          <p:cNvSpPr txBox="1">
            <a:spLocks/>
          </p:cNvSpPr>
          <p:nvPr/>
        </p:nvSpPr>
        <p:spPr>
          <a:xfrm>
            <a:off x="5404986" y="1625460"/>
            <a:ext cx="4752618" cy="41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сжатые сроки выполнения мероприятий по внедрению целевой модели наставничества;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проблема определения форм наставничества;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проблема достижения показателей эффективности.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01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29" y="1005922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3879" y="1793720"/>
            <a:ext cx="4752618" cy="41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5573110" y="1738483"/>
            <a:ext cx="4038600" cy="49421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t="11749" r="31993" b="7818"/>
          <a:stretch/>
        </p:blipFill>
        <p:spPr bwMode="auto">
          <a:xfrm>
            <a:off x="208264" y="1005922"/>
            <a:ext cx="3657893" cy="53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12923" r="31527" b="5230"/>
          <a:stretch/>
        </p:blipFill>
        <p:spPr bwMode="auto">
          <a:xfrm>
            <a:off x="3771565" y="1005922"/>
            <a:ext cx="3820846" cy="525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13143" r="33967" b="7738"/>
          <a:stretch/>
        </p:blipFill>
        <p:spPr bwMode="auto">
          <a:xfrm>
            <a:off x="7592411" y="944530"/>
            <a:ext cx="3401410" cy="541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4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29" y="1005922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3879" y="1793720"/>
            <a:ext cx="4752618" cy="41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5573110" y="1738483"/>
            <a:ext cx="4038600" cy="49421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 t="19580" r="50000" b="9479"/>
          <a:stretch/>
        </p:blipFill>
        <p:spPr bwMode="auto">
          <a:xfrm>
            <a:off x="365632" y="993169"/>
            <a:ext cx="4027691" cy="579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2" t="12108" r="32999" b="2990"/>
          <a:stretch/>
        </p:blipFill>
        <p:spPr bwMode="auto">
          <a:xfrm>
            <a:off x="4393323" y="1005922"/>
            <a:ext cx="3825767" cy="57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3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29" y="1005922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637" y="936346"/>
            <a:ext cx="8343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Формирование базы наставляемых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9552" y="1596224"/>
            <a:ext cx="9849268" cy="3093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Мероприятия</a:t>
            </a:r>
            <a:r>
              <a:rPr lang="ru-RU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Информирование педагогов, родителей, обучающихся о возможностях и целях программы (сайт школы, родит. собрания, классные часы).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Проведение мотивационных бесед с приглашением потенциальных наставников.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Организация сбора данных о потенциальных наставляемых. (</a:t>
            </a:r>
            <a:r>
              <a:rPr lang="ru-RU" dirty="0" err="1"/>
              <a:t>кл</a:t>
            </a:r>
            <a:r>
              <a:rPr lang="ru-RU" dirty="0"/>
              <a:t>. рук, педагог-психолог, соц. педагог).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D576D3-4B51-46FE-C65E-F60EEF52CF90}"/>
              </a:ext>
            </a:extLst>
          </p:cNvPr>
          <p:cNvSpPr txBox="1"/>
          <p:nvPr/>
        </p:nvSpPr>
        <p:spPr>
          <a:xfrm>
            <a:off x="204363" y="4704018"/>
            <a:ext cx="10687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/>
                </a:solidFill>
              </a:rPr>
              <a:t>Сформированная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i="1" dirty="0">
                <a:solidFill>
                  <a:schemeClr val="accent1"/>
                </a:solidFill>
              </a:rPr>
              <a:t>база наставляемых</a:t>
            </a:r>
          </a:p>
          <a:p>
            <a:pPr algn="ctr"/>
            <a:r>
              <a:rPr lang="ru-RU" sz="2400" dirty="0">
                <a:solidFill>
                  <a:schemeClr val="accent1"/>
                </a:solidFill>
              </a:rPr>
              <a:t>с перечнем запросов, необходимая для подбора кандидатов в наставники</a:t>
            </a:r>
          </a:p>
        </p:txBody>
      </p:sp>
    </p:spTree>
    <p:extLst>
      <p:ext uri="{BB962C8B-B14F-4D97-AF65-F5344CB8AC3E}">
        <p14:creationId xmlns:p14="http://schemas.microsoft.com/office/powerpoint/2010/main" val="41853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29" y="1005922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637" y="643958"/>
            <a:ext cx="9776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0070C0"/>
                </a:solidFill>
                <a:ea typeface="+mj-ea"/>
                <a:cs typeface="+mj-cs"/>
              </a:rPr>
              <a:t>АНКЕТА ДЛЯ НАЧИНАЮЩЕГО НАСТАВЛЯЕМОГО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09602" y="1738483"/>
            <a:ext cx="9849268" cy="4616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18015" r="13645" b="6542"/>
          <a:stretch/>
        </p:blipFill>
        <p:spPr bwMode="auto">
          <a:xfrm>
            <a:off x="1950316" y="1228731"/>
            <a:ext cx="8295718" cy="56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7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29" y="1005922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8239" y="763350"/>
            <a:ext cx="10303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Способы информирования заинтересованных лиц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t="13646" r="23970" b="7099"/>
          <a:stretch/>
        </p:blipFill>
        <p:spPr bwMode="auto">
          <a:xfrm>
            <a:off x="2054608" y="1500645"/>
            <a:ext cx="7282918" cy="491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7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539552" y="1324675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74320" lvl="0" indent="-27432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b="0" cap="none" dirty="0">
                <a:solidFill>
                  <a:prstClr val="black"/>
                </a:solidFill>
                <a:latin typeface="Constantia"/>
                <a:ea typeface="+mn-ea"/>
                <a:cs typeface="+mn-cs"/>
                <a:hlinkClick r:id="rId13"/>
              </a:rPr>
              <a:t>https://4zar.uralschool.ru/site/pub?id=625</a:t>
            </a:r>
            <a:endParaRPr lang="ru-RU" sz="2000" b="0" cap="none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393" y="789507"/>
            <a:ext cx="7746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Формирование базы наставников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153951"/>
            <a:ext cx="2880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Потенциальные наставники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-обучающиеся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-педагоги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родители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-выпускники школы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-общественные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деятели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49" y="1915760"/>
            <a:ext cx="6549021" cy="447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0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3516" y="545639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77" y="147395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3091" y="-34330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94" y="186246"/>
            <a:ext cx="2570548" cy="43613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29" y="1005922"/>
            <a:ext cx="8528965" cy="55380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6070" y="751250"/>
            <a:ext cx="7387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>
                <a:solidFill>
                  <a:srgbClr val="0070C0"/>
                </a:solidFill>
                <a:ea typeface="+mj-ea"/>
                <a:cs typeface="+mj-cs"/>
              </a:rPr>
              <a:t>АНКЕТА ДЛЯ ПОТЕНЦИАЛЬНЫХ НАСТАВНИКОВ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t="19299" r="16009" b="7486"/>
          <a:stretch/>
        </p:blipFill>
        <p:spPr bwMode="auto">
          <a:xfrm>
            <a:off x="2117178" y="1228907"/>
            <a:ext cx="7594379" cy="519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79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366</Words>
  <Application>Microsoft Office PowerPoint</Application>
  <PresentationFormat>Произвольный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Реализация целевой модели наставничества в МБОУ ГО Заречный «СОШ № 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Учитель</cp:lastModifiedBy>
  <cp:revision>84</cp:revision>
  <dcterms:created xsi:type="dcterms:W3CDTF">2023-08-09T09:07:22Z</dcterms:created>
  <dcterms:modified xsi:type="dcterms:W3CDTF">2023-11-15T12:37:26Z</dcterms:modified>
</cp:coreProperties>
</file>