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8" r:id="rId4"/>
    <p:sldId id="279" r:id="rId5"/>
    <p:sldId id="273" r:id="rId6"/>
    <p:sldId id="281" r:id="rId7"/>
    <p:sldId id="274" r:id="rId8"/>
    <p:sldId id="275" r:id="rId9"/>
    <p:sldId id="280" r:id="rId10"/>
    <p:sldId id="276" r:id="rId11"/>
    <p:sldId id="277" r:id="rId12"/>
    <p:sldId id="286" r:id="rId13"/>
    <p:sldId id="264" r:id="rId14"/>
    <p:sldId id="282" r:id="rId15"/>
    <p:sldId id="283" r:id="rId16"/>
    <p:sldId id="284" r:id="rId17"/>
    <p:sldId id="285" r:id="rId18"/>
    <p:sldId id="287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0F1D"/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22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&#1044;&#1086;&#1088;&#1086;&#1078;&#1085;&#1072;&#1103;%20&#1082;&#1072;&#1088;&#1090;&#1072;%20&#1085;&#1072;&#1089;&#1090;&#1072;&#1074;&#1085;&#1080;&#1095;&#1077;&#1089;&#1090;&#1074;&#1072;.pdf" TargetMode="External"/><Relationship Id="rId18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dnevnik-nastavnika.docx" TargetMode="External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&#1054;&#1090;&#1095;&#1077;&#1090;&#1099;%20&#1085;&#1072;&#1089;&#1090;&#1072;&#1074;&#1085;&#1080;&#1082;&#1086;&#1074;" TargetMode="External"/><Relationship Id="rId2" Type="http://schemas.openxmlformats.org/officeDocument/2006/relationships/image" Target="../media/image1.png"/><Relationship Id="rId16" Type="http://schemas.openxmlformats.org/officeDocument/2006/relationships/hyperlink" Target="&#1040;.&#1057;/&#1040;&#1044;&#1052;&#1048;&#1053;&#1048;&#1057;&#1058;&#1056;.%20&#1056;&#1040;&#1041;&#1054;&#1058;&#1040;/&#1053;&#1072;&#1089;&#1090;&#1072;&#1074;&#1085;&#1080;&#1095;&#1077;&#1089;&#1090;&#1074;&#1086;/&#1052;&#1040;&#1056;&#1058;%202021/&#1041;&#1040;&#1047;&#1040;%20&#1040;&#1055;&#1056;&#1045;&#1051;&#1068;%202021.docx" TargetMode="External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&#8470;%2022%20&#1086;&#1090;%2028.01.2021%20&#1054;%20&#1089;&#1086;&#1079;&#1076;&#1072;&#1085;&#1080;&#1080;%20&#1096;&#1082;&#1086;&#1083;&#1099;%20&#1085;&#1072;&#1089;&#1090;&#1072;&#1074;&#1085;&#1080;&#1082;&#1086;&#1074;.docx" TargetMode="External"/><Relationship Id="rId10" Type="http://schemas.microsoft.com/office/2007/relationships/hdphoto" Target="../media/hdphoto3.wdp"/><Relationship Id="rId19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dnevnik-nastavlyaemogo-1.docx" TargetMode="External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hyperlink" Target="file:///\\server\&#1054;&#1073;&#1097;&#1072;&#1103;%20&#1085;&#1072;%20&#1089;&#1077;&#1088;&#1074;&#1077;&#1088;&#1077;\&#1053;&#1040;&#1057;&#1058;&#1040;&#1042;&#1053;&#1048;&#1063;&#1045;&#1057;&#1058;&#1042;&#1054;\&#1055;&#1088;&#1086;&#1075;&#1088;&#1072;&#1084;&#1084;&#1072;%20&#1085;&#1072;&#1089;&#1090;&#1072;&#1074;&#1085;&#1080;&#1095;&#1077;&#1089;&#1090;&#1074;&#1072;\&#1055;&#1088;&#1086;&#1075;&#1088;&#1072;&#1084;&#1084;&#1072;%20&#1094;&#1077;&#1083;&#1077;&#1074;&#1086;&#1081;.pdf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microsoft.com/office/2007/relationships/hdphoto" Target="../media/hdphoto2.wdp"/><Relationship Id="rId15" Type="http://schemas.openxmlformats.org/officeDocument/2006/relationships/image" Target="../media/image35.png"/><Relationship Id="rId10" Type="http://schemas.microsoft.com/office/2007/relationships/hdphoto" Target="../media/hdphoto4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4zar.uralschool.ru/site/pub?id=625" TargetMode="External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DE06020-5D60-4FE1-AC8C-DADCE298E5D4}"/>
              </a:ext>
            </a:extLst>
          </p:cNvPr>
          <p:cNvSpPr/>
          <p:nvPr/>
        </p:nvSpPr>
        <p:spPr>
          <a:xfrm>
            <a:off x="0" y="12239"/>
            <a:ext cx="12244202" cy="6892330"/>
          </a:xfrm>
          <a:prstGeom prst="rect">
            <a:avLst/>
          </a:prstGeom>
          <a:gradFill flip="none" rotWithShape="1">
            <a:gsLst>
              <a:gs pos="57000">
                <a:srgbClr val="F9F8F7"/>
              </a:gs>
              <a:gs pos="73000">
                <a:srgbClr val="FFFFFF"/>
              </a:gs>
              <a:gs pos="0">
                <a:srgbClr val="EEE5DA"/>
              </a:gs>
              <a:gs pos="34000">
                <a:srgbClr val="EDEAE7"/>
              </a:gs>
              <a:gs pos="98000">
                <a:srgbClr val="EEE5DA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EEE5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28275" y="4306234"/>
            <a:ext cx="12187650" cy="2638296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9C44ABD6-161D-4232-AD3D-573E12118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288" y="1292850"/>
            <a:ext cx="9519825" cy="1213972"/>
          </a:xfrm>
        </p:spPr>
        <p:txBody>
          <a:bodyPr>
            <a:noAutofit/>
          </a:bodyPr>
          <a:lstStyle/>
          <a:p>
            <a:pPr algn="l" defTabSz="844083">
              <a:lnSpc>
                <a:spcPct val="100000"/>
              </a:lnSpc>
            </a:pPr>
            <a:r>
              <a:rPr lang="ru-RU" sz="3200" b="1" dirty="0">
                <a:solidFill>
                  <a:srgbClr val="59101C"/>
                </a:solidFill>
                <a:latin typeface="Roboto (Заголовки)"/>
                <a:ea typeface="Roboto Condensed" panose="02000000000000000000" pitchFamily="2" charset="0"/>
                <a:cs typeface="Arial" panose="020B0604020202020204" pitchFamily="34" charset="0"/>
                <a:sym typeface="Helvetica Neue"/>
              </a:rPr>
              <a:t>Реализация целевой модели наставничества в МБОУ ГО Заречный «СОШ № 4»</a:t>
            </a:r>
          </a:p>
        </p:txBody>
      </p:sp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192050" y="1468582"/>
            <a:ext cx="1870642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16F08736-5584-4D10-B3B0-6130A48F8F58}"/>
              </a:ext>
            </a:extLst>
          </p:cNvPr>
          <p:cNvSpPr txBox="1">
            <a:spLocks/>
          </p:cNvSpPr>
          <p:nvPr/>
        </p:nvSpPr>
        <p:spPr>
          <a:xfrm>
            <a:off x="2522214" y="5821725"/>
            <a:ext cx="7199773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endParaRPr lang="ru-RU" sz="1400" dirty="0">
              <a:solidFill>
                <a:srgbClr val="59101C"/>
              </a:solidFill>
              <a:latin typeface="Roboto (Заголовки)"/>
              <a:ea typeface="Roboto Condensed" panose="02000000000000000000" pitchFamily="2" charset="0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89" y="2822785"/>
            <a:ext cx="3411744" cy="222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949349" y="6237308"/>
            <a:ext cx="4323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5B0F1D"/>
                </a:solidFill>
                <a:effectLst/>
                <a:uLnTx/>
                <a:uFillTx/>
              </a:rPr>
              <a:t>А.С. Боровкова, Куратор ЦМН</a:t>
            </a:r>
          </a:p>
        </p:txBody>
      </p:sp>
    </p:spTree>
    <p:extLst>
      <p:ext uri="{BB962C8B-B14F-4D97-AF65-F5344CB8AC3E}">
        <p14:creationId xmlns:p14="http://schemas.microsoft.com/office/powerpoint/2010/main" val="2454348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96967" y="722638"/>
            <a:ext cx="82061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Проблемы, возникшие при формировании баз наставников и наставляемых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48733" y="1844658"/>
            <a:ext cx="8229600" cy="378937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Сопротивление наставников и наставляемых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Тайм-менеджмент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Отсутствие четких целей и задач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Отсутствие мотивации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Отсутствие интереса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Неправильное позиционирование наставников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Проблема мониторинга эффективности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Проблема обмена опытом</a:t>
            </a:r>
          </a:p>
        </p:txBody>
      </p:sp>
    </p:spTree>
    <p:extLst>
      <p:ext uri="{BB962C8B-B14F-4D97-AF65-F5344CB8AC3E}">
        <p14:creationId xmlns:p14="http://schemas.microsoft.com/office/powerpoint/2010/main" val="176497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17008" y="890946"/>
            <a:ext cx="8734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Обучение наставников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7013" y="1725031"/>
            <a:ext cx="4112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Constantia"/>
              </a:rPr>
              <a:t>«</a:t>
            </a:r>
            <a:r>
              <a:rPr lang="ru-RU" sz="2400" dirty="0">
                <a:solidFill>
                  <a:prstClr val="black"/>
                </a:solidFill>
                <a:latin typeface="Constantia"/>
              </a:rPr>
              <a:t>Школа наставничества»  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5113283" y="1342751"/>
            <a:ext cx="4038600" cy="49421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None/>
              <a:tabLst/>
              <a:defRPr/>
            </a:pP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90" y="2562657"/>
            <a:ext cx="2650551" cy="2556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20413" r="50864" b="6177"/>
          <a:stretch/>
        </p:blipFill>
        <p:spPr bwMode="auto">
          <a:xfrm>
            <a:off x="4481180" y="1738483"/>
            <a:ext cx="4548624" cy="501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260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6022" y="634138"/>
            <a:ext cx="8734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5113283" y="1342751"/>
            <a:ext cx="4038600" cy="49421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None/>
              <a:tabLst/>
              <a:defRPr/>
            </a:pP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" t="12513" r="1244" b="8817"/>
          <a:stretch/>
        </p:blipFill>
        <p:spPr bwMode="auto">
          <a:xfrm>
            <a:off x="262466" y="891420"/>
            <a:ext cx="11667067" cy="599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01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2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256648" y="545639"/>
            <a:ext cx="8963126" cy="881109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наставнических пар, групп</a:t>
            </a:r>
          </a:p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Формы работы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8" t="24745" r="51191" b="9174"/>
          <a:stretch/>
        </p:blipFill>
        <p:spPr bwMode="auto">
          <a:xfrm>
            <a:off x="5164961" y="1358119"/>
            <a:ext cx="5208555" cy="535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6" t="22156" r="66704" b="18115"/>
          <a:stretch/>
        </p:blipFill>
        <p:spPr bwMode="auto">
          <a:xfrm>
            <a:off x="791277" y="1426748"/>
            <a:ext cx="3556000" cy="532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919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281161" y="428545"/>
            <a:ext cx="8963126" cy="124316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наставнических пар, групп</a:t>
            </a:r>
          </a:p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Формы работы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7" t="19859" r="18043" b="13881"/>
          <a:stretch/>
        </p:blipFill>
        <p:spPr bwMode="auto">
          <a:xfrm>
            <a:off x="0" y="1738483"/>
            <a:ext cx="5276193" cy="3616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0" t="15232" r="18429" b="18341"/>
          <a:stretch/>
        </p:blipFill>
        <p:spPr bwMode="auto">
          <a:xfrm>
            <a:off x="5318772" y="1738483"/>
            <a:ext cx="5097518" cy="353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733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152586" y="714148"/>
            <a:ext cx="8963126" cy="77551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наставнических пар, групп</a:t>
            </a:r>
          </a:p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Формы работы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pic>
        <p:nvPicPr>
          <p:cNvPr id="38" name="Рисунок 37" descr="Квадратная академическая шапочка контур">
            <a:extLst>
              <a:ext uri="{FF2B5EF4-FFF2-40B4-BE49-F238E27FC236}">
                <a16:creationId xmlns:a16="http://schemas.microsoft.com/office/drawing/2014/main" xmlns="" id="{30F3CD7C-4812-42C2-A6FD-7A75B00069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363891" y="5658548"/>
            <a:ext cx="914400" cy="914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19410" r="20725" b="14110"/>
          <a:stretch/>
        </p:blipFill>
        <p:spPr bwMode="auto">
          <a:xfrm>
            <a:off x="99009" y="1600482"/>
            <a:ext cx="4960281" cy="3572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0" t="26742" r="26268" b="8612"/>
          <a:stretch/>
        </p:blipFill>
        <p:spPr bwMode="auto">
          <a:xfrm>
            <a:off x="5153949" y="1549084"/>
            <a:ext cx="5300570" cy="5083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09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2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11030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256648" y="218434"/>
            <a:ext cx="8963126" cy="124316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наставнических пар, групп</a:t>
            </a:r>
          </a:p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Формы работы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6" t="15570" r="31648" b="21212"/>
          <a:stretch/>
        </p:blipFill>
        <p:spPr bwMode="auto">
          <a:xfrm>
            <a:off x="52189" y="1629997"/>
            <a:ext cx="4176763" cy="485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7" t="19106" r="16344" b="6932"/>
          <a:stretch/>
        </p:blipFill>
        <p:spPr bwMode="auto">
          <a:xfrm>
            <a:off x="4413326" y="1430681"/>
            <a:ext cx="7726485" cy="542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083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256648" y="218434"/>
            <a:ext cx="8963126" cy="124316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работы наставнических пар, групп</a:t>
            </a:r>
          </a:p>
          <a:p>
            <a:pPr algn="ctr" defTabSz="844083">
              <a:lnSpc>
                <a:spcPct val="100000"/>
              </a:lnSpc>
            </a:pPr>
            <a:r>
              <a:rPr lang="ru-RU" cap="none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Формы работы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0286" y="1532634"/>
            <a:ext cx="7412313" cy="417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Рабочая группа по внедрению проекта «Целевая модель наставничества»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3" action="ppaction://hlinkfile"/>
              </a:rPr>
              <a:t>«Дорожная карта» 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4" action="ppaction://hlinkfile"/>
              </a:rPr>
              <a:t>Программа целевой модели наставничества 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Constantia"/>
                <a:hlinkClick r:id="rId15" action="ppaction://hlinkfile"/>
              </a:rPr>
              <a:t>«Школа наставничества»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«Круглый стол»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6" action="ppaction://hlinkfile"/>
              </a:rPr>
              <a:t>База наставников/наставляемых 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Анкетирование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Педагогический совет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Родительских собрания 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Классные часы   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</a:rPr>
              <a:t> Совещание наставников</a:t>
            </a: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7" action="ppaction://hlinkfile"/>
              </a:rPr>
              <a:t>Отчет наставника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8" action="ppaction://hlinkfile"/>
              </a:rPr>
              <a:t>Дневник наставника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  <a:p>
            <a:pPr marL="274320" lvl="0" indent="-274320">
              <a:spcBef>
                <a:spcPct val="20000"/>
              </a:spcBef>
              <a:buClr>
                <a:srgbClr val="0070C0"/>
              </a:buClr>
              <a:buSzPct val="95000"/>
              <a:buFont typeface="Wingdings 2"/>
              <a:buChar char=""/>
            </a:pPr>
            <a:r>
              <a:rPr lang="ru-RU" sz="1600" dirty="0">
                <a:solidFill>
                  <a:prstClr val="black"/>
                </a:solidFill>
                <a:latin typeface="Constantia"/>
                <a:hlinkClick r:id="rId19" action="ppaction://hlinkfile"/>
              </a:rPr>
              <a:t>Дневник наставляемого</a:t>
            </a:r>
            <a:endParaRPr lang="ru-RU" sz="1600" dirty="0">
              <a:solidFill>
                <a:prstClr val="black"/>
              </a:solidFill>
              <a:latin typeface="Constanti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A918080-AA06-134D-924F-39A10D567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31" y="2349475"/>
            <a:ext cx="4677301" cy="26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12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6552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3" y="128541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1256648" y="218434"/>
            <a:ext cx="8963126" cy="124316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5517" y="1577983"/>
            <a:ext cx="27443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65387" y="1126636"/>
            <a:ext cx="7623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j-ea"/>
                <a:cs typeface="+mj-cs"/>
              </a:rPr>
              <a:t>Завершение программы наставничества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9449" y="1917852"/>
            <a:ext cx="8744484" cy="241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Представление результатов работы</a:t>
            </a:r>
          </a:p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Сбор обратной связи от участников</a:t>
            </a:r>
          </a:p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Организация и проведение финального мероприятия</a:t>
            </a:r>
          </a:p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Награждение лучших</a:t>
            </a:r>
          </a:p>
          <a:p>
            <a:pPr marL="274320" lvl="0" indent="-274320">
              <a:spcBef>
                <a:spcPct val="20000"/>
              </a:spcBef>
              <a:buClr>
                <a:schemeClr val="accent1"/>
              </a:buClr>
              <a:buSzPct val="95000"/>
              <a:buFont typeface="Wingdings 2"/>
              <a:buChar char=""/>
            </a:pPr>
            <a:r>
              <a:rPr lang="ru-RU" sz="2600" dirty="0">
                <a:solidFill>
                  <a:prstClr val="black"/>
                </a:solidFill>
                <a:latin typeface="Constantia"/>
              </a:rPr>
              <a:t>Формирование  КЕЙСА успешных практик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201235" y="4741916"/>
            <a:ext cx="91124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j-ea"/>
                <a:cs typeface="+mj-cs"/>
              </a:rPr>
              <a:t>СПАСИБО ЗА ВНИМАНИЕ!!!</a:t>
            </a:r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60000"/>
                    <a:lumOff val="40000"/>
                  </a:srgbClr>
                </a:solidFill>
                <a:effectLst/>
                <a:uLnTx/>
                <a:uFillTx/>
                <a:ea typeface="+mj-ea"/>
                <a:cs typeface="+mj-cs"/>
              </a:rPr>
              <a:t/>
            </a:r>
            <a:b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0F6FC6">
                    <a:lumMod val="60000"/>
                    <a:lumOff val="40000"/>
                  </a:srgb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47411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12798"/>
          <a:stretch/>
        </p:blipFill>
        <p:spPr>
          <a:xfrm>
            <a:off x="0" y="5715443"/>
            <a:ext cx="12187650" cy="1142557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323930" y="1634801"/>
            <a:ext cx="7105379" cy="888880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Центр непрерывного повышения профессионального мастерства педагогических работников </a:t>
            </a:r>
          </a:p>
          <a:p>
            <a:pPr defTabSz="844083">
              <a:lnSpc>
                <a:spcPct val="100000"/>
              </a:lnSpc>
            </a:pPr>
            <a:r>
              <a:rPr lang="ru-RU" sz="20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«Учитель будущего»</a:t>
            </a:r>
            <a:endParaRPr lang="ru-RU" sz="32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xmlns="" id="{22CC76F1-8F06-4FF0-B62A-9B55B7CBE8E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4559" b="4799"/>
          <a:stretch>
            <a:fillRect/>
          </a:stretch>
        </p:blipFill>
        <p:spPr>
          <a:xfrm>
            <a:off x="3818224" y="2947832"/>
            <a:ext cx="2022097" cy="1832838"/>
          </a:xfrm>
          <a:prstGeom prst="rect">
            <a:avLst/>
          </a:prstGeom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xmlns="" id="{7727902B-E584-4B2A-948D-151E9C7F284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531" t="23189" r="12190" b="14578"/>
          <a:stretch>
            <a:fillRect/>
          </a:stretch>
        </p:blipFill>
        <p:spPr>
          <a:xfrm>
            <a:off x="357265" y="2638741"/>
            <a:ext cx="2350834" cy="2978733"/>
          </a:xfrm>
          <a:prstGeom prst="rect">
            <a:avLst/>
          </a:prstGeom>
        </p:spPr>
      </p:pic>
      <p:pic>
        <p:nvPicPr>
          <p:cNvPr id="35" name="Picture 11">
            <a:extLst>
              <a:ext uri="{FF2B5EF4-FFF2-40B4-BE49-F238E27FC236}">
                <a16:creationId xmlns:a16="http://schemas.microsoft.com/office/drawing/2014/main" xmlns="" id="{53F0F543-ECE5-4A67-A170-C5EC8E08A51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081423" y="2947832"/>
            <a:ext cx="2022096" cy="2022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04C0B94-3754-4BDA-9D80-A904696FE886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5B0F1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640086" y="3785610"/>
            <a:ext cx="905164" cy="9051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A8DDA04F-7E6B-4259-97C3-AC6448F4FE33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</a:blip>
          <a:stretch>
            <a:fillRect/>
          </a:stretch>
        </p:blipFill>
        <p:spPr>
          <a:xfrm>
            <a:off x="8055129" y="3809192"/>
            <a:ext cx="833582" cy="833582"/>
          </a:xfrm>
          <a:prstGeom prst="rect">
            <a:avLst/>
          </a:prstGeom>
        </p:spPr>
      </p:pic>
      <p:sp>
        <p:nvSpPr>
          <p:cNvPr id="40" name="Заголовок 1">
            <a:extLst>
              <a:ext uri="{FF2B5EF4-FFF2-40B4-BE49-F238E27FC236}">
                <a16:creationId xmlns:a16="http://schemas.microsoft.com/office/drawing/2014/main" xmlns="" id="{6EB59738-1A57-49B5-AD64-51B4292B94EC}"/>
              </a:ext>
            </a:extLst>
          </p:cNvPr>
          <p:cNvSpPr txBox="1">
            <a:spLocks/>
          </p:cNvSpPr>
          <p:nvPr/>
        </p:nvSpPr>
        <p:spPr>
          <a:xfrm>
            <a:off x="2544024" y="4902417"/>
            <a:ext cx="9343175" cy="1139986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</a:pPr>
            <a:r>
              <a:rPr lang="ru-RU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В Свердловской области более 70 тыс. педагогов. Хотите быть в контакте?</a:t>
            </a:r>
          </a:p>
          <a:p>
            <a:pPr algn="ctr" defTabSz="844083">
              <a:lnSpc>
                <a:spcPct val="100000"/>
              </a:lnSpc>
            </a:pPr>
            <a:r>
              <a:rPr lang="ru-RU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Присоединяйтесь</a:t>
            </a:r>
          </a:p>
        </p:txBody>
      </p:sp>
    </p:spTree>
    <p:extLst>
      <p:ext uri="{BB962C8B-B14F-4D97-AF65-F5344CB8AC3E}">
        <p14:creationId xmlns:p14="http://schemas.microsoft.com/office/powerpoint/2010/main" val="319667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6604" y="940185"/>
            <a:ext cx="103829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Подготовка условий для запуска</a:t>
            </a:r>
            <a:r>
              <a:rPr kumimoji="0" lang="ru-RU" sz="32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программы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51103" y="1657040"/>
            <a:ext cx="4752618" cy="419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Мероприятия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назначен куратор;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создана рабочая группа;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определены задачи, формы и ожидаемые результаты наставничества;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обеспечено нормативно-правовое оформление программы;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Результат – Дорожная карта, Программа целевой модели наставничества.</a:t>
            </a:r>
          </a:p>
          <a:p>
            <a:endParaRPr lang="ru-RU" dirty="0"/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5573110" y="1738483"/>
            <a:ext cx="4038600" cy="49421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3A2B83D5-178D-0AFE-7DDC-8C764C586CCF}"/>
              </a:ext>
            </a:extLst>
          </p:cNvPr>
          <p:cNvSpPr txBox="1">
            <a:spLocks/>
          </p:cNvSpPr>
          <p:nvPr/>
        </p:nvSpPr>
        <p:spPr>
          <a:xfrm>
            <a:off x="5404986" y="1625460"/>
            <a:ext cx="4752618" cy="419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Проблемы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сжатые сроки выполнения мероприятий по внедрению целевой модели наставничества;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проблема определения форм наставничества;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проблема достижения показателей эффективности.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01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23879" y="1793720"/>
            <a:ext cx="4752618" cy="419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5573110" y="1738483"/>
            <a:ext cx="4038600" cy="49421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3" t="11749" r="31993" b="7818"/>
          <a:stretch/>
        </p:blipFill>
        <p:spPr bwMode="auto">
          <a:xfrm>
            <a:off x="208264" y="1005922"/>
            <a:ext cx="3657893" cy="535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1" t="12923" r="31527" b="5230"/>
          <a:stretch/>
        </p:blipFill>
        <p:spPr bwMode="auto">
          <a:xfrm>
            <a:off x="3771565" y="1005922"/>
            <a:ext cx="3820846" cy="525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7" t="13143" r="33967" b="7738"/>
          <a:stretch/>
        </p:blipFill>
        <p:spPr bwMode="auto">
          <a:xfrm>
            <a:off x="7592411" y="944530"/>
            <a:ext cx="3401410" cy="541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94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23879" y="1793720"/>
            <a:ext cx="4752618" cy="419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5573110" y="1738483"/>
            <a:ext cx="4038600" cy="494214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0" t="19580" r="50000" b="9479"/>
          <a:stretch/>
        </p:blipFill>
        <p:spPr bwMode="auto">
          <a:xfrm>
            <a:off x="365632" y="993169"/>
            <a:ext cx="4027691" cy="579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2" t="12108" r="32999" b="2990"/>
          <a:stretch/>
        </p:blipFill>
        <p:spPr bwMode="auto">
          <a:xfrm>
            <a:off x="4393323" y="1005922"/>
            <a:ext cx="3825767" cy="573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03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6637" y="936346"/>
            <a:ext cx="8343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Формирование базы наставляемых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9552" y="1596224"/>
            <a:ext cx="9849268" cy="3093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Мероприятия</a:t>
            </a:r>
            <a:r>
              <a:rPr lang="ru-RU" dirty="0"/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Информирование педагогов, родителей, обучающихся о возможностях и целях программы (сайт школы, родит. собрания, классные часы).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Проведение мотивационных бесед с приглашением потенциальных наставников.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dirty="0"/>
              <a:t>Организация сбора данных о потенциальных наставляемых. (</a:t>
            </a:r>
            <a:r>
              <a:rPr lang="ru-RU" dirty="0" err="1"/>
              <a:t>кл</a:t>
            </a:r>
            <a:r>
              <a:rPr lang="ru-RU" dirty="0"/>
              <a:t>. рук, педагог-психолог, соц. педагог).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D576D3-4B51-46FE-C65E-F60EEF52CF90}"/>
              </a:ext>
            </a:extLst>
          </p:cNvPr>
          <p:cNvSpPr txBox="1"/>
          <p:nvPr/>
        </p:nvSpPr>
        <p:spPr>
          <a:xfrm>
            <a:off x="204363" y="4704018"/>
            <a:ext cx="106872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accent1"/>
                </a:solidFill>
              </a:rPr>
              <a:t>Сформированная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i="1" dirty="0">
                <a:solidFill>
                  <a:schemeClr val="accent1"/>
                </a:solidFill>
              </a:rPr>
              <a:t>база наставляемых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</a:rPr>
              <a:t>с перечнем запросов, необходимая для подбора кандидатов в наставники</a:t>
            </a:r>
          </a:p>
        </p:txBody>
      </p:sp>
    </p:spTree>
    <p:extLst>
      <p:ext uri="{BB962C8B-B14F-4D97-AF65-F5344CB8AC3E}">
        <p14:creationId xmlns:p14="http://schemas.microsoft.com/office/powerpoint/2010/main" val="4185345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6637" y="643958"/>
            <a:ext cx="97766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>
                <a:solidFill>
                  <a:srgbClr val="0070C0"/>
                </a:solidFill>
                <a:ea typeface="+mj-ea"/>
                <a:cs typeface="+mj-cs"/>
              </a:rPr>
              <a:t>АНКЕТА ДЛЯ НАЧИНАЮЩЕГО НАСТАВЛЯЕМОГО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09602" y="1738483"/>
            <a:ext cx="9849268" cy="4616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1" t="18015" r="13645" b="6542"/>
          <a:stretch/>
        </p:blipFill>
        <p:spPr bwMode="auto">
          <a:xfrm>
            <a:off x="1950316" y="1228731"/>
            <a:ext cx="8295718" cy="560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78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8239" y="763350"/>
            <a:ext cx="10303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Способы информирования заинтересованных лиц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6" t="13646" r="23970" b="7099"/>
          <a:stretch/>
        </p:blipFill>
        <p:spPr bwMode="auto">
          <a:xfrm>
            <a:off x="2054608" y="1500645"/>
            <a:ext cx="7282918" cy="491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976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539552" y="1324675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74320" lvl="0" indent="-274320" defTabSz="914400">
              <a:lnSpc>
                <a:spcPct val="10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000" b="0" cap="none" dirty="0">
                <a:solidFill>
                  <a:prstClr val="black"/>
                </a:solidFill>
                <a:latin typeface="Constantia"/>
                <a:ea typeface="+mn-ea"/>
                <a:cs typeface="+mn-cs"/>
                <a:hlinkClick r:id="rId13"/>
              </a:rPr>
              <a:t>https://4zar.uralschool.ru/site/pub?id=625</a:t>
            </a:r>
            <a:endParaRPr lang="ru-RU" sz="2000" b="0" cap="none" dirty="0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393" y="789507"/>
            <a:ext cx="77461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Формирование базы наставников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2153951"/>
            <a:ext cx="28803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Потенциальные наставники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-обучающиеся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-педагоги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</a:t>
            </a: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родители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-выпускники школы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-общественные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деятели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049" y="1915760"/>
            <a:ext cx="6549021" cy="447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602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xmlns="" id="{D0FE7E93-FA9D-4C74-9057-3D4292CE8FC9}"/>
              </a:ext>
            </a:extLst>
          </p:cNvPr>
          <p:cNvPicPr/>
          <p:nvPr/>
        </p:nvPicPr>
        <p:blipFill rotWithShape="1">
          <a:blip r:embed="rId3" cstate="print">
            <a:duotone>
              <a:prstClr val="black"/>
              <a:srgbClr val="EEE5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r="18405"/>
          <a:stretch/>
        </p:blipFill>
        <p:spPr>
          <a:xfrm>
            <a:off x="10458869" y="1738483"/>
            <a:ext cx="1728781" cy="3381034"/>
          </a:xfrm>
          <a:prstGeom prst="rect">
            <a:avLst/>
          </a:prstGeom>
        </p:spPr>
      </p:pic>
      <p:pic>
        <p:nvPicPr>
          <p:cNvPr id="8" name="Рисунок 7" descr="Изображение выглядит как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89ED8-F899-4C37-987F-57B6DFA99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5237"/>
            <a:ext cx="1007085" cy="88110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3F73D566-BF56-4081-956C-283C64D9DB4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59111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t="29783" b="37125"/>
          <a:stretch>
            <a:fillRect/>
          </a:stretch>
        </p:blipFill>
        <p:spPr>
          <a:xfrm>
            <a:off x="10373516" y="545639"/>
            <a:ext cx="1645790" cy="17699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DE93DBE-E3C6-486A-9700-DDB4BF5BD1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077" y="147395"/>
            <a:ext cx="1741626" cy="56230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44104D2A-B5CF-4F75-A53B-852E2FF49DB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70141E">
                <a:tint val="45000"/>
                <a:satMod val="400000"/>
              </a:srgb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291"/>
          <a:stretch/>
        </p:blipFill>
        <p:spPr>
          <a:xfrm>
            <a:off x="10203091" y="-34330"/>
            <a:ext cx="2041111" cy="603426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86E4D6E-E0D1-4CF1-BD4B-536007515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4" y="186246"/>
            <a:ext cx="2570548" cy="436136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E0ABAEAD-3082-4613-A391-F05B56109639}"/>
              </a:ext>
            </a:extLst>
          </p:cNvPr>
          <p:cNvSpPr txBox="1">
            <a:spLocks/>
          </p:cNvSpPr>
          <p:nvPr/>
        </p:nvSpPr>
        <p:spPr>
          <a:xfrm>
            <a:off x="440729" y="1005922"/>
            <a:ext cx="8528965" cy="553801"/>
          </a:xfrm>
          <a:prstGeom prst="rect">
            <a:avLst/>
          </a:prstGeom>
        </p:spPr>
        <p:txBody>
          <a:bodyPr vert="horz" lIns="205740" tIns="34290" rIns="0" bIns="3429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cap="all" baseline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defTabSz="844083">
              <a:lnSpc>
                <a:spcPct val="100000"/>
              </a:lnSpc>
            </a:pPr>
            <a: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br>
              <a:rPr lang="ru-RU" sz="2800" dirty="0">
                <a:solidFill>
                  <a:srgbClr val="59101C"/>
                </a:solidFill>
                <a:latin typeface="Roboto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2800" dirty="0">
              <a:solidFill>
                <a:srgbClr val="59101C"/>
              </a:solidFill>
              <a:latin typeface="Roboto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16070" y="751250"/>
            <a:ext cx="73870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noProof="0" dirty="0">
                <a:solidFill>
                  <a:srgbClr val="0070C0"/>
                </a:solidFill>
                <a:ea typeface="+mj-ea"/>
                <a:cs typeface="+mj-cs"/>
              </a:rPr>
              <a:t>АНКЕТА ДЛЯ ПОТЕНЦИАЛЬНЫХ НАСТАВНИКОВ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5" t="19299" r="16009" b="7486"/>
          <a:stretch/>
        </p:blipFill>
        <p:spPr bwMode="auto">
          <a:xfrm>
            <a:off x="2117178" y="1228907"/>
            <a:ext cx="7594379" cy="519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679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366</Words>
  <Application>Microsoft Office PowerPoint</Application>
  <PresentationFormat>Произвольный</PresentationFormat>
  <Paragraphs>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Реализация целевой модели наставничества в МБОУ ГО Заречный «СОШ № 4»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Учитель</cp:lastModifiedBy>
  <cp:revision>84</cp:revision>
  <dcterms:created xsi:type="dcterms:W3CDTF">2023-08-09T09:07:22Z</dcterms:created>
  <dcterms:modified xsi:type="dcterms:W3CDTF">2023-11-15T12:37:26Z</dcterms:modified>
</cp:coreProperties>
</file>